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5" r:id="rId4"/>
  </p:sldMasterIdLst>
  <p:notesMasterIdLst>
    <p:notesMasterId r:id="rId42"/>
  </p:notesMasterIdLst>
  <p:handoutMasterIdLst>
    <p:handoutMasterId r:id="rId43"/>
  </p:handoutMasterIdLst>
  <p:sldIdLst>
    <p:sldId id="258" r:id="rId5"/>
    <p:sldId id="363" r:id="rId6"/>
    <p:sldId id="391" r:id="rId7"/>
    <p:sldId id="282" r:id="rId8"/>
    <p:sldId id="364" r:id="rId9"/>
    <p:sldId id="366" r:id="rId10"/>
    <p:sldId id="365" r:id="rId11"/>
    <p:sldId id="394" r:id="rId12"/>
    <p:sldId id="370" r:id="rId13"/>
    <p:sldId id="367" r:id="rId14"/>
    <p:sldId id="393" r:id="rId15"/>
    <p:sldId id="287" r:id="rId16"/>
    <p:sldId id="396" r:id="rId17"/>
    <p:sldId id="375" r:id="rId18"/>
    <p:sldId id="272" r:id="rId19"/>
    <p:sldId id="381" r:id="rId20"/>
    <p:sldId id="380" r:id="rId21"/>
    <p:sldId id="376" r:id="rId22"/>
    <p:sldId id="379" r:id="rId23"/>
    <p:sldId id="283" r:id="rId24"/>
    <p:sldId id="284" r:id="rId25"/>
    <p:sldId id="383" r:id="rId26"/>
    <p:sldId id="273" r:id="rId27"/>
    <p:sldId id="288" r:id="rId28"/>
    <p:sldId id="337" r:id="rId29"/>
    <p:sldId id="270" r:id="rId30"/>
    <p:sldId id="382" r:id="rId31"/>
    <p:sldId id="392" r:id="rId32"/>
    <p:sldId id="385" r:id="rId33"/>
    <p:sldId id="276" r:id="rId34"/>
    <p:sldId id="386" r:id="rId35"/>
    <p:sldId id="278" r:id="rId36"/>
    <p:sldId id="388" r:id="rId37"/>
    <p:sldId id="389" r:id="rId38"/>
    <p:sldId id="395" r:id="rId39"/>
    <p:sldId id="390" r:id="rId40"/>
    <p:sldId id="387" r:id="rId41"/>
  </p:sldIdLst>
  <p:sldSz cx="9144000" cy="6858000" type="screen4x3"/>
  <p:notesSz cx="6950075" cy="9236075"/>
  <p:defaultTextStyle>
    <a:defPPr>
      <a:defRPr lang="en-US"/>
    </a:defPPr>
    <a:lvl1pPr algn="l" rtl="0" fontAlgn="base">
      <a:spcBef>
        <a:spcPct val="0"/>
      </a:spcBef>
      <a:spcAft>
        <a:spcPct val="0"/>
      </a:spcAft>
      <a:defRPr sz="3800" kern="1200">
        <a:solidFill>
          <a:srgbClr val="FFCC00"/>
        </a:solidFill>
        <a:effectLst>
          <a:outerShdw blurRad="38100" dist="38100" dir="2700000" algn="tl">
            <a:srgbClr val="000000">
              <a:alpha val="43137"/>
            </a:srgbClr>
          </a:outerShdw>
        </a:effectLst>
        <a:latin typeface="Arial (W1)" pitchFamily="34" charset="0"/>
        <a:ea typeface="+mn-ea"/>
        <a:cs typeface="+mn-cs"/>
      </a:defRPr>
    </a:lvl1pPr>
    <a:lvl2pPr marL="457200" algn="l" rtl="0" fontAlgn="base">
      <a:spcBef>
        <a:spcPct val="0"/>
      </a:spcBef>
      <a:spcAft>
        <a:spcPct val="0"/>
      </a:spcAft>
      <a:defRPr sz="3800" kern="1200">
        <a:solidFill>
          <a:srgbClr val="FFCC00"/>
        </a:solidFill>
        <a:effectLst>
          <a:outerShdw blurRad="38100" dist="38100" dir="2700000" algn="tl">
            <a:srgbClr val="000000">
              <a:alpha val="43137"/>
            </a:srgbClr>
          </a:outerShdw>
        </a:effectLst>
        <a:latin typeface="Arial (W1)" pitchFamily="34" charset="0"/>
        <a:ea typeface="+mn-ea"/>
        <a:cs typeface="+mn-cs"/>
      </a:defRPr>
    </a:lvl2pPr>
    <a:lvl3pPr marL="914400" algn="l" rtl="0" fontAlgn="base">
      <a:spcBef>
        <a:spcPct val="0"/>
      </a:spcBef>
      <a:spcAft>
        <a:spcPct val="0"/>
      </a:spcAft>
      <a:defRPr sz="3800" kern="1200">
        <a:solidFill>
          <a:srgbClr val="FFCC00"/>
        </a:solidFill>
        <a:effectLst>
          <a:outerShdw blurRad="38100" dist="38100" dir="2700000" algn="tl">
            <a:srgbClr val="000000">
              <a:alpha val="43137"/>
            </a:srgbClr>
          </a:outerShdw>
        </a:effectLst>
        <a:latin typeface="Arial (W1)" pitchFamily="34" charset="0"/>
        <a:ea typeface="+mn-ea"/>
        <a:cs typeface="+mn-cs"/>
      </a:defRPr>
    </a:lvl3pPr>
    <a:lvl4pPr marL="1371600" algn="l" rtl="0" fontAlgn="base">
      <a:spcBef>
        <a:spcPct val="0"/>
      </a:spcBef>
      <a:spcAft>
        <a:spcPct val="0"/>
      </a:spcAft>
      <a:defRPr sz="3800" kern="1200">
        <a:solidFill>
          <a:srgbClr val="FFCC00"/>
        </a:solidFill>
        <a:effectLst>
          <a:outerShdw blurRad="38100" dist="38100" dir="2700000" algn="tl">
            <a:srgbClr val="000000">
              <a:alpha val="43137"/>
            </a:srgbClr>
          </a:outerShdw>
        </a:effectLst>
        <a:latin typeface="Arial (W1)" pitchFamily="34" charset="0"/>
        <a:ea typeface="+mn-ea"/>
        <a:cs typeface="+mn-cs"/>
      </a:defRPr>
    </a:lvl4pPr>
    <a:lvl5pPr marL="1828800" algn="l" rtl="0" fontAlgn="base">
      <a:spcBef>
        <a:spcPct val="0"/>
      </a:spcBef>
      <a:spcAft>
        <a:spcPct val="0"/>
      </a:spcAft>
      <a:defRPr sz="3800" kern="1200">
        <a:solidFill>
          <a:srgbClr val="FFCC00"/>
        </a:solidFill>
        <a:effectLst>
          <a:outerShdw blurRad="38100" dist="38100" dir="2700000" algn="tl">
            <a:srgbClr val="000000">
              <a:alpha val="43137"/>
            </a:srgbClr>
          </a:outerShdw>
        </a:effectLst>
        <a:latin typeface="Arial (W1)" pitchFamily="34" charset="0"/>
        <a:ea typeface="+mn-ea"/>
        <a:cs typeface="+mn-cs"/>
      </a:defRPr>
    </a:lvl5pPr>
    <a:lvl6pPr marL="2286000" algn="l" defTabSz="914400" rtl="0" eaLnBrk="1" latinLnBrk="0" hangingPunct="1">
      <a:defRPr sz="3800" kern="1200">
        <a:solidFill>
          <a:srgbClr val="FFCC00"/>
        </a:solidFill>
        <a:effectLst>
          <a:outerShdw blurRad="38100" dist="38100" dir="2700000" algn="tl">
            <a:srgbClr val="000000">
              <a:alpha val="43137"/>
            </a:srgbClr>
          </a:outerShdw>
        </a:effectLst>
        <a:latin typeface="Arial (W1)" pitchFamily="34" charset="0"/>
        <a:ea typeface="+mn-ea"/>
        <a:cs typeface="+mn-cs"/>
      </a:defRPr>
    </a:lvl6pPr>
    <a:lvl7pPr marL="2743200" algn="l" defTabSz="914400" rtl="0" eaLnBrk="1" latinLnBrk="0" hangingPunct="1">
      <a:defRPr sz="3800" kern="1200">
        <a:solidFill>
          <a:srgbClr val="FFCC00"/>
        </a:solidFill>
        <a:effectLst>
          <a:outerShdw blurRad="38100" dist="38100" dir="2700000" algn="tl">
            <a:srgbClr val="000000">
              <a:alpha val="43137"/>
            </a:srgbClr>
          </a:outerShdw>
        </a:effectLst>
        <a:latin typeface="Arial (W1)" pitchFamily="34" charset="0"/>
        <a:ea typeface="+mn-ea"/>
        <a:cs typeface="+mn-cs"/>
      </a:defRPr>
    </a:lvl7pPr>
    <a:lvl8pPr marL="3200400" algn="l" defTabSz="914400" rtl="0" eaLnBrk="1" latinLnBrk="0" hangingPunct="1">
      <a:defRPr sz="3800" kern="1200">
        <a:solidFill>
          <a:srgbClr val="FFCC00"/>
        </a:solidFill>
        <a:effectLst>
          <a:outerShdw blurRad="38100" dist="38100" dir="2700000" algn="tl">
            <a:srgbClr val="000000">
              <a:alpha val="43137"/>
            </a:srgbClr>
          </a:outerShdw>
        </a:effectLst>
        <a:latin typeface="Arial (W1)" pitchFamily="34" charset="0"/>
        <a:ea typeface="+mn-ea"/>
        <a:cs typeface="+mn-cs"/>
      </a:defRPr>
    </a:lvl8pPr>
    <a:lvl9pPr marL="3657600" algn="l" defTabSz="914400" rtl="0" eaLnBrk="1" latinLnBrk="0" hangingPunct="1">
      <a:defRPr sz="3800" kern="1200">
        <a:solidFill>
          <a:srgbClr val="FFCC00"/>
        </a:solidFill>
        <a:effectLst>
          <a:outerShdw blurRad="38100" dist="38100" dir="2700000" algn="tl">
            <a:srgbClr val="000000">
              <a:alpha val="43137"/>
            </a:srgbClr>
          </a:outerShdw>
        </a:effectLst>
        <a:latin typeface="Arial (W1)" pitchFamily="34" charset="0"/>
        <a:ea typeface="+mn-ea"/>
        <a:cs typeface="+mn-cs"/>
      </a:defRPr>
    </a:lvl9pPr>
  </p:defaultTextStyle>
  <p:extLst>
    <p:ext uri="{EFAFB233-063F-42B5-8137-9DF3F51BA10A}">
      <p15:sldGuideLst xmlns:p15="http://schemas.microsoft.com/office/powerpoint/2012/main">
        <p15:guide id="1" orient="horz" pos="720">
          <p15:clr>
            <a:srgbClr val="A4A3A4"/>
          </p15:clr>
        </p15:guide>
        <p15:guide id="2" pos="672">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ORE, Kiana J." initials="MKJ" lastIdx="8" clrIdx="0"/>
  <p:cmAuthor id="7" name="Jandegian, Caitlin - APHIS" initials="CJ" lastIdx="24" clrIdx="7">
    <p:extLst>
      <p:ext uri="{19B8F6BF-5375-455C-9EA6-DF929625EA0E}">
        <p15:presenceInfo xmlns:p15="http://schemas.microsoft.com/office/powerpoint/2012/main" userId="Jandegian, Caitlin - APHIS" providerId="None"/>
      </p:ext>
    </p:extLst>
  </p:cmAuthor>
  <p:cmAuthor id="1" name="Allen, Heather" initials="HAA" lastIdx="2" clrIdx="1"/>
  <p:cmAuthor id="8" name="King, Lecresha A - APHIS" initials="KLA-A" lastIdx="48" clrIdx="8">
    <p:extLst>
      <p:ext uri="{19B8F6BF-5375-455C-9EA6-DF929625EA0E}">
        <p15:presenceInfo xmlns:p15="http://schemas.microsoft.com/office/powerpoint/2012/main" userId="S::lecresha.a.king@usda.gov::b663669f-0caf-4d78-9e01-dea42b180aee" providerId="AD"/>
      </p:ext>
    </p:extLst>
  </p:cmAuthor>
  <p:cmAuthor id="2" name="ROLON, Luis" initials="RL" lastIdx="2" clrIdx="2"/>
  <p:cmAuthor id="9" name="Archer, Brian C - APHIS" initials="ABC-A" lastIdx="12" clrIdx="9">
    <p:extLst>
      <p:ext uri="{19B8F6BF-5375-455C-9EA6-DF929625EA0E}">
        <p15:presenceInfo xmlns:p15="http://schemas.microsoft.com/office/powerpoint/2012/main" userId="S::brian.c.archer@usda.gov::52c23488-ea8b-4162-9356-8d17c0a694eb" providerId="AD"/>
      </p:ext>
    </p:extLst>
  </p:cmAuthor>
  <p:cmAuthor id="3" name="kjohnson" initials="k" lastIdx="7" clrIdx="3"/>
  <p:cmAuthor id="10" name="Fisher, Sharon S - APHIS" initials="FSS-A" lastIdx="9" clrIdx="10">
    <p:extLst>
      <p:ext uri="{19B8F6BF-5375-455C-9EA6-DF929625EA0E}">
        <p15:presenceInfo xmlns:p15="http://schemas.microsoft.com/office/powerpoint/2012/main" userId="S::sharon.s.fisher@usda.gov::84e7b0e4-be2d-4fd2-86d1-69fb1f774da2" providerId="AD"/>
      </p:ext>
    </p:extLst>
  </p:cmAuthor>
  <p:cmAuthor id="4" name="Heather Allen" initials="HAA" lastIdx="32" clrIdx="4"/>
  <p:cmAuthor id="5" name="Brandon" initials="B" lastIdx="5" clrIdx="5"/>
  <p:cmAuthor id="6" name="Luis Rolon" initials="lr"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F"/>
    <a:srgbClr val="BCBEBF"/>
    <a:srgbClr val="4F81BD"/>
    <a:srgbClr val="FFFFFF"/>
    <a:srgbClr val="002D5B"/>
    <a:srgbClr val="FF9900"/>
    <a:srgbClr val="A50021"/>
    <a:srgbClr val="C22A47"/>
    <a:srgbClr val="FFCC00"/>
    <a:srgbClr val="E5D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84841" autoAdjust="0"/>
  </p:normalViewPr>
  <p:slideViewPr>
    <p:cSldViewPr>
      <p:cViewPr varScale="1">
        <p:scale>
          <a:sx n="56" d="100"/>
          <a:sy n="56" d="100"/>
        </p:scale>
        <p:origin x="1576" y="60"/>
      </p:cViewPr>
      <p:guideLst>
        <p:guide orient="horz" pos="720"/>
        <p:guide pos="672"/>
      </p:guideLst>
    </p:cSldViewPr>
  </p:slid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1446"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a:defRPr sz="1200">
                <a:solidFill>
                  <a:schemeClr val="tx1"/>
                </a:solidFill>
                <a:effectLst/>
                <a:latin typeface="Arial" charset="0"/>
              </a:defRPr>
            </a:lvl1pPr>
          </a:lstStyle>
          <a:p>
            <a:pPr>
              <a:defRPr/>
            </a:pPr>
            <a:endParaRPr lang="en-US" dirty="0"/>
          </a:p>
        </p:txBody>
      </p:sp>
      <p:sp>
        <p:nvSpPr>
          <p:cNvPr id="32771" name="Rectangle 3"/>
          <p:cNvSpPr>
            <a:spLocks noGrp="1" noChangeArrowheads="1"/>
          </p:cNvSpPr>
          <p:nvPr>
            <p:ph type="dt" sz="quarter" idx="1"/>
          </p:nvPr>
        </p:nvSpPr>
        <p:spPr bwMode="auto">
          <a:xfrm>
            <a:off x="3936173" y="0"/>
            <a:ext cx="3012329" cy="462120"/>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algn="r">
              <a:defRPr sz="1200">
                <a:solidFill>
                  <a:schemeClr val="tx1"/>
                </a:solidFill>
                <a:effectLst/>
                <a:latin typeface="Arial" charset="0"/>
              </a:defRPr>
            </a:lvl1pPr>
          </a:lstStyle>
          <a:p>
            <a:pPr>
              <a:defRPr/>
            </a:pPr>
            <a:endParaRPr lang="en-US" dirty="0"/>
          </a:p>
        </p:txBody>
      </p:sp>
      <p:sp>
        <p:nvSpPr>
          <p:cNvPr id="32772" name="Rectangle 4"/>
          <p:cNvSpPr>
            <a:spLocks noGrp="1" noChangeArrowheads="1"/>
          </p:cNvSpPr>
          <p:nvPr>
            <p:ph type="ftr" sz="quarter" idx="2"/>
          </p:nvPr>
        </p:nvSpPr>
        <p:spPr bwMode="auto">
          <a:xfrm>
            <a:off x="0" y="8772378"/>
            <a:ext cx="3012329" cy="462120"/>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a:defRPr sz="1200">
                <a:solidFill>
                  <a:schemeClr val="tx1"/>
                </a:solidFill>
                <a:effectLst/>
                <a:latin typeface="Arial" charset="0"/>
              </a:defRPr>
            </a:lvl1pPr>
          </a:lstStyle>
          <a:p>
            <a:pPr>
              <a:defRPr/>
            </a:pPr>
            <a:endParaRPr lang="en-US" dirty="0"/>
          </a:p>
        </p:txBody>
      </p:sp>
      <p:sp>
        <p:nvSpPr>
          <p:cNvPr id="32773" name="Rectangle 5"/>
          <p:cNvSpPr>
            <a:spLocks noGrp="1" noChangeArrowheads="1"/>
          </p:cNvSpPr>
          <p:nvPr>
            <p:ph type="sldNum" sz="quarter" idx="3"/>
          </p:nvPr>
        </p:nvSpPr>
        <p:spPr bwMode="auto">
          <a:xfrm>
            <a:off x="3936173" y="8772378"/>
            <a:ext cx="3012329" cy="462120"/>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algn="r">
              <a:defRPr sz="1200">
                <a:solidFill>
                  <a:schemeClr val="tx1"/>
                </a:solidFill>
                <a:effectLst/>
                <a:latin typeface="Arial" charset="0"/>
              </a:defRPr>
            </a:lvl1pPr>
          </a:lstStyle>
          <a:p>
            <a:pPr>
              <a:defRPr/>
            </a:pPr>
            <a:fld id="{9DA7BBD7-1455-44C7-9715-11DD0BE4FD43}" type="slidenum">
              <a:rPr lang="en-US"/>
              <a:pPr>
                <a:defRPr/>
              </a:pPr>
              <a:t>‹#›</a:t>
            </a:fld>
            <a:endParaRPr lang="en-US" dirty="0"/>
          </a:p>
        </p:txBody>
      </p:sp>
    </p:spTree>
    <p:extLst>
      <p:ext uri="{BB962C8B-B14F-4D97-AF65-F5344CB8AC3E}">
        <p14:creationId xmlns:p14="http://schemas.microsoft.com/office/powerpoint/2010/main" val="3095458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a:defRPr sz="1200">
                <a:solidFill>
                  <a:schemeClr val="tx1"/>
                </a:solidFill>
                <a:effectLst/>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3936173" y="0"/>
            <a:ext cx="3012329" cy="462120"/>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algn="r">
              <a:defRPr sz="1200">
                <a:solidFill>
                  <a:schemeClr val="tx1"/>
                </a:solidFill>
                <a:effectLst/>
                <a:latin typeface="Arial" charset="0"/>
              </a:defRPr>
            </a:lvl1pPr>
          </a:lstStyle>
          <a:p>
            <a:pPr>
              <a:defRPr/>
            </a:pPr>
            <a:endParaRPr lang="en-US" dirty="0"/>
          </a:p>
        </p:txBody>
      </p:sp>
      <p:sp>
        <p:nvSpPr>
          <p:cNvPr id="31748"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5637" y="4387767"/>
            <a:ext cx="5558801" cy="4155919"/>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72378"/>
            <a:ext cx="3012329" cy="462120"/>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a:defRPr sz="1200">
                <a:solidFill>
                  <a:schemeClr val="tx1"/>
                </a:solidFill>
                <a:effectLst/>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3936173" y="8772378"/>
            <a:ext cx="3012329" cy="462120"/>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algn="r">
              <a:defRPr sz="1200">
                <a:solidFill>
                  <a:schemeClr val="tx1"/>
                </a:solidFill>
                <a:effectLst/>
                <a:latin typeface="Arial" charset="0"/>
              </a:defRPr>
            </a:lvl1pPr>
          </a:lstStyle>
          <a:p>
            <a:pPr>
              <a:defRPr/>
            </a:pPr>
            <a:fld id="{6DDB061F-CEEE-4FE9-A7D8-7F7A4316348C}" type="slidenum">
              <a:rPr lang="en-US"/>
              <a:pPr>
                <a:defRPr/>
              </a:pPr>
              <a:t>‹#›</a:t>
            </a:fld>
            <a:endParaRPr lang="en-US" dirty="0"/>
          </a:p>
        </p:txBody>
      </p:sp>
    </p:spTree>
    <p:extLst>
      <p:ext uri="{BB962C8B-B14F-4D97-AF65-F5344CB8AC3E}">
        <p14:creationId xmlns:p14="http://schemas.microsoft.com/office/powerpoint/2010/main" val="17081516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857E564-7AA3-4ED7-99AE-D430180BBAF8}" type="slidenum">
              <a:rPr lang="en-US" smtClean="0"/>
              <a:pPr/>
              <a:t>1</a:t>
            </a:fld>
            <a:endParaRPr lang="en-US" dirty="0"/>
          </a:p>
        </p:txBody>
      </p:sp>
      <p:sp>
        <p:nvSpPr>
          <p:cNvPr id="32771" name="Rectangle 2"/>
          <p:cNvSpPr>
            <a:spLocks noGrp="1" noRot="1" noChangeAspect="1" noChangeArrowheads="1" noTextEdit="1"/>
          </p:cNvSpPr>
          <p:nvPr>
            <p:ph type="sldImg"/>
          </p:nvPr>
        </p:nvSpPr>
        <p:spPr>
          <a:xfrm>
            <a:off x="1166813" y="692150"/>
            <a:ext cx="4616450" cy="3462338"/>
          </a:xfrm>
          <a:ln/>
        </p:spPr>
      </p:sp>
      <p:sp>
        <p:nvSpPr>
          <p:cNvPr id="32772" name="Rectangle 3"/>
          <p:cNvSpPr>
            <a:spLocks noGrp="1" noChangeArrowheads="1"/>
          </p:cNvSpPr>
          <p:nvPr>
            <p:ph type="body" idx="1"/>
          </p:nvPr>
        </p:nvSpPr>
        <p:spPr>
          <a:xfrm>
            <a:off x="694064" y="4387767"/>
            <a:ext cx="5561949" cy="4155919"/>
          </a:xfrm>
          <a:noFill/>
          <a:ln/>
        </p:spPr>
        <p:txBody>
          <a:bodyPr/>
          <a:lstStyle/>
          <a:p>
            <a:pPr eaLnBrk="1" hangingPunct="1"/>
            <a:endParaRPr lang="en-US" dirty="0"/>
          </a:p>
        </p:txBody>
      </p:sp>
    </p:spTree>
    <p:extLst>
      <p:ext uri="{BB962C8B-B14F-4D97-AF65-F5344CB8AC3E}">
        <p14:creationId xmlns:p14="http://schemas.microsoft.com/office/powerpoint/2010/main" val="2528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55EC5-88E3-4CCC-A928-848E1BC310FA}" type="slidenum">
              <a:rPr lang="en-US" smtClean="0"/>
              <a:t>4</a:t>
            </a:fld>
            <a:endParaRPr lang="en-US"/>
          </a:p>
        </p:txBody>
      </p:sp>
    </p:spTree>
    <p:extLst>
      <p:ext uri="{BB962C8B-B14F-4D97-AF65-F5344CB8AC3E}">
        <p14:creationId xmlns:p14="http://schemas.microsoft.com/office/powerpoint/2010/main" val="1644025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B050"/>
                </a:solidFill>
              </a:rPr>
              <a:t>Green-</a:t>
            </a:r>
            <a:r>
              <a:rPr lang="en-US" dirty="0">
                <a:solidFill>
                  <a:schemeClr val="tx1"/>
                </a:solidFill>
              </a:rPr>
              <a:t>(Premises/Owner/Animal) Reusable across all incidents. Owned at state level.</a:t>
            </a:r>
          </a:p>
          <a:p>
            <a:r>
              <a:rPr lang="en-US" dirty="0">
                <a:solidFill>
                  <a:srgbClr val="FFFF00"/>
                </a:solidFill>
              </a:rPr>
              <a:t>Yellow- </a:t>
            </a:r>
            <a:r>
              <a:rPr lang="en-US" dirty="0">
                <a:solidFill>
                  <a:schemeClr val="tx1"/>
                </a:solidFill>
              </a:rPr>
              <a:t>(Investigation/Activities) Investigation/Incident specific. Owned at incident group level.</a:t>
            </a:r>
          </a:p>
          <a:p>
            <a:r>
              <a:rPr lang="en-US" dirty="0">
                <a:solidFill>
                  <a:srgbClr val="FFFF00"/>
                </a:solidFill>
              </a:rPr>
              <a:t>Red- (Laboratory Related Activities) Occurs as result of investigation, incident specific</a:t>
            </a:r>
          </a:p>
          <a:p>
            <a:r>
              <a:rPr lang="en-US" dirty="0">
                <a:solidFill>
                  <a:srgbClr val="FFFF00"/>
                </a:solidFill>
              </a:rPr>
              <a:t>Purple- (Disease Mitigation) Occurs for diagnostic or disease, investigation and incident specific.</a:t>
            </a:r>
          </a:p>
          <a:p>
            <a:r>
              <a:rPr lang="en-US" dirty="0">
                <a:solidFill>
                  <a:srgbClr val="FFFF00"/>
                </a:solidFill>
              </a:rPr>
              <a:t>Blue- Tracing Activities in response to disease investigation, Incident specific except Global Animal and sometimes movements. </a:t>
            </a:r>
          </a:p>
          <a:p>
            <a:r>
              <a:rPr lang="en-US" dirty="0">
                <a:solidFill>
                  <a:srgbClr val="FF0000"/>
                </a:solidFill>
              </a:rPr>
              <a:t>Red Dot- </a:t>
            </a:r>
            <a:r>
              <a:rPr lang="en-US" dirty="0">
                <a:solidFill>
                  <a:srgbClr val="FFFF00"/>
                </a:solidFill>
              </a:rPr>
              <a:t>Organization Owned</a:t>
            </a:r>
            <a:endParaRPr lang="en-US" dirty="0">
              <a:solidFill>
                <a:srgbClr val="0070C0"/>
              </a:solidFill>
            </a:endParaRPr>
          </a:p>
        </p:txBody>
      </p:sp>
      <p:sp>
        <p:nvSpPr>
          <p:cNvPr id="4" name="Slide Number Placeholder 3"/>
          <p:cNvSpPr>
            <a:spLocks noGrp="1"/>
          </p:cNvSpPr>
          <p:nvPr>
            <p:ph type="sldNum" sz="quarter" idx="5"/>
          </p:nvPr>
        </p:nvSpPr>
        <p:spPr/>
        <p:txBody>
          <a:bodyPr/>
          <a:lstStyle/>
          <a:p>
            <a:pPr>
              <a:defRPr/>
            </a:pPr>
            <a:fld id="{6DDB061F-CEEE-4FE9-A7D8-7F7A4316348C}" type="slidenum">
              <a:rPr lang="en-US" smtClean="0"/>
              <a:pPr>
                <a:defRPr/>
              </a:pPr>
              <a:t>13</a:t>
            </a:fld>
            <a:endParaRPr lang="en-US" dirty="0"/>
          </a:p>
        </p:txBody>
      </p:sp>
    </p:spTree>
    <p:extLst>
      <p:ext uri="{BB962C8B-B14F-4D97-AF65-F5344CB8AC3E}">
        <p14:creationId xmlns:p14="http://schemas.microsoft.com/office/powerpoint/2010/main" val="996793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solidFill>
                <a:effectLst/>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chemeClr val="tx1"/>
                </a:solidFill>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effectLst/>
              </a:defRPr>
            </a:lvl1pPr>
          </a:lstStyle>
          <a:p>
            <a:fld id="{5A2BFC79-41E0-4965-88E5-DB7B73B0B10F}" type="slidenum">
              <a:rPr lang="en-US" smtClean="0"/>
              <a:pPr/>
              <a:t>‹#›</a:t>
            </a:fld>
            <a:endParaRPr lang="en-US" dirty="0"/>
          </a:p>
        </p:txBody>
      </p:sp>
      <p:grpSp>
        <p:nvGrpSpPr>
          <p:cNvPr id="7" name="Group 6"/>
          <p:cNvGrpSpPr/>
          <p:nvPr userDrawn="1"/>
        </p:nvGrpSpPr>
        <p:grpSpPr>
          <a:xfrm>
            <a:off x="0" y="0"/>
            <a:ext cx="9144000" cy="706993"/>
            <a:chOff x="0" y="0"/>
            <a:chExt cx="9144000" cy="706993"/>
          </a:xfrm>
        </p:grpSpPr>
        <p:sp>
          <p:nvSpPr>
            <p:cNvPr id="8" name="Rectangle 7"/>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9" name="Picture 8" descr=" SigLockup Master PwPt.Neg-trans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pSp>
    </p:spTree>
    <p:extLst>
      <p:ext uri="{BB962C8B-B14F-4D97-AF65-F5344CB8AC3E}">
        <p14:creationId xmlns:p14="http://schemas.microsoft.com/office/powerpoint/2010/main" val="399627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a:bodyPr>
          <a:lstStyle>
            <a:lvl1pPr>
              <a:defRPr sz="30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Wingdings" panose="05000000000000000000" pitchFamily="2" charset="2"/>
              <a:buChar char="Ø"/>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lvl1pPr>
              <a:defRPr>
                <a:solidFill>
                  <a:schemeClr val="tx1"/>
                </a:solidFill>
                <a:effectLst/>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chemeClr val="tx1"/>
                </a:solidFill>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effectLst/>
              </a:defRPr>
            </a:lvl1pPr>
          </a:lstStyle>
          <a:p>
            <a:fld id="{5A2BFC79-41E0-4965-88E5-DB7B73B0B10F}" type="slidenum">
              <a:rPr lang="en-US" smtClean="0"/>
              <a:pPr/>
              <a:t>‹#›</a:t>
            </a:fld>
            <a:endParaRPr lang="en-US" dirty="0"/>
          </a:p>
        </p:txBody>
      </p:sp>
      <p:grpSp>
        <p:nvGrpSpPr>
          <p:cNvPr id="7" name="Group 6"/>
          <p:cNvGrpSpPr/>
          <p:nvPr userDrawn="1"/>
        </p:nvGrpSpPr>
        <p:grpSpPr>
          <a:xfrm>
            <a:off x="0" y="0"/>
            <a:ext cx="9144000" cy="706993"/>
            <a:chOff x="0" y="0"/>
            <a:chExt cx="9144000" cy="706993"/>
          </a:xfrm>
        </p:grpSpPr>
        <p:sp>
          <p:nvSpPr>
            <p:cNvPr id="8" name="Rectangle 7"/>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9" name="Picture 8" descr=" SigLockup Master PwPt.Neg-trans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pSp>
    </p:spTree>
    <p:extLst>
      <p:ext uri="{BB962C8B-B14F-4D97-AF65-F5344CB8AC3E}">
        <p14:creationId xmlns:p14="http://schemas.microsoft.com/office/powerpoint/2010/main" val="5398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706993"/>
            <a:ext cx="1447800" cy="5419170"/>
          </a:xfrm>
        </p:spPr>
        <p:txBody>
          <a:bodyPr vert="eaVert">
            <a:normAutofit/>
          </a:bodyPr>
          <a:lstStyle>
            <a:lvl1pPr>
              <a:defRPr sz="3000" b="1"/>
            </a:lvl1pPr>
          </a:lstStyle>
          <a:p>
            <a:r>
              <a:rPr lang="en-US"/>
              <a:t>Click to edit Master title style</a:t>
            </a:r>
          </a:p>
        </p:txBody>
      </p:sp>
      <p:sp>
        <p:nvSpPr>
          <p:cNvPr id="3" name="Vertical Text Placeholder 2"/>
          <p:cNvSpPr>
            <a:spLocks noGrp="1"/>
          </p:cNvSpPr>
          <p:nvPr>
            <p:ph type="body" orient="vert" idx="1"/>
          </p:nvPr>
        </p:nvSpPr>
        <p:spPr>
          <a:xfrm>
            <a:off x="457200" y="714484"/>
            <a:ext cx="6019800" cy="5411679"/>
          </a:xfrm>
        </p:spPr>
        <p:txBody>
          <a:bodyPr vert="eaVert">
            <a:normAutofit/>
          </a:bodyPr>
          <a:lstStyle>
            <a:lvl1pPr marL="342900" indent="-342900">
              <a:buFont typeface="Wingdings" panose="05000000000000000000" pitchFamily="2" charset="2"/>
              <a:buChar char="Ø"/>
              <a:defRPr sz="2800"/>
            </a:lvl1pPr>
            <a:lvl2pPr>
              <a:defRPr sz="2400"/>
            </a:lvl2pPr>
            <a:lvl3pPr marL="1143000" indent="-228600">
              <a:buFont typeface="Courier New" panose="02070309020205020404" pitchFamily="49" charset="0"/>
              <a:buChar char="o"/>
              <a:defRPr sz="2000"/>
            </a:lvl3pPr>
            <a:lvl4pPr marL="1600200" indent="-228600">
              <a:buFont typeface="Wingdings" panose="05000000000000000000" pitchFamily="2" charset="2"/>
              <a:buChar char="§"/>
              <a:defRPr sz="1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lvl1pPr>
              <a:defRPr>
                <a:solidFill>
                  <a:schemeClr val="tx1"/>
                </a:solidFill>
                <a:effectLst/>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chemeClr val="tx1"/>
                </a:solidFill>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effectLst/>
              </a:defRPr>
            </a:lvl1pPr>
          </a:lstStyle>
          <a:p>
            <a:fld id="{5A2BFC79-41E0-4965-88E5-DB7B73B0B10F}" type="slidenum">
              <a:rPr lang="en-US" smtClean="0"/>
              <a:pPr/>
              <a:t>‹#›</a:t>
            </a:fld>
            <a:endParaRPr lang="en-US" dirty="0"/>
          </a:p>
        </p:txBody>
      </p:sp>
      <p:grpSp>
        <p:nvGrpSpPr>
          <p:cNvPr id="7" name="Group 6"/>
          <p:cNvGrpSpPr/>
          <p:nvPr userDrawn="1"/>
        </p:nvGrpSpPr>
        <p:grpSpPr>
          <a:xfrm>
            <a:off x="0" y="0"/>
            <a:ext cx="9144000" cy="706993"/>
            <a:chOff x="0" y="0"/>
            <a:chExt cx="9144000" cy="706993"/>
          </a:xfrm>
        </p:grpSpPr>
        <p:sp>
          <p:nvSpPr>
            <p:cNvPr id="8" name="Rectangle 7"/>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9" name="Picture 8" descr=" SigLockup Master PwPt.Neg-trans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pSp>
    </p:spTree>
    <p:extLst>
      <p:ext uri="{BB962C8B-B14F-4D97-AF65-F5344CB8AC3E}">
        <p14:creationId xmlns:p14="http://schemas.microsoft.com/office/powerpoint/2010/main" val="3567629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76400"/>
            <a:ext cx="4038600" cy="4191000"/>
          </a:xfrm>
        </p:spPr>
        <p:txBody>
          <a:bodyPr/>
          <a:lstStyle>
            <a:lvl1pPr marL="342900" indent="-342900">
              <a:buFont typeface="Wingdings" panose="05000000000000000000" pitchFamily="2" charset="2"/>
              <a:buChar char="Ø"/>
              <a:defRPr sz="2800"/>
            </a:lvl1pPr>
            <a:lvl2pPr>
              <a:defRPr sz="2400"/>
            </a:lvl2pPr>
            <a:lvl3pPr marL="1143000" indent="-228600">
              <a:buFont typeface="Courier New" panose="02070309020205020404" pitchFamily="49" charset="0"/>
              <a:buChar char="o"/>
              <a:defRPr sz="2000"/>
            </a:lvl3pPr>
            <a:lvl4pPr marL="1600200" indent="-228600">
              <a:buFont typeface="Wingdings" panose="05000000000000000000" pitchFamily="2" charset="2"/>
              <a:buChar cha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76400"/>
            <a:ext cx="4038600" cy="4191000"/>
          </a:xfrm>
        </p:spPr>
        <p:txBody>
          <a:bodyPr/>
          <a:lstStyle>
            <a:lvl1pPr marL="342900" indent="-342900">
              <a:buFont typeface="Wingdings" panose="05000000000000000000" pitchFamily="2" charset="2"/>
              <a:buChar char="Ø"/>
              <a:defRPr sz="2800"/>
            </a:lvl1pPr>
            <a:lvl2pPr>
              <a:defRPr sz="2400"/>
            </a:lvl2pPr>
            <a:lvl3pPr marL="1143000" indent="-228600">
              <a:buFont typeface="Courier New" panose="02070309020205020404" pitchFamily="49" charset="0"/>
              <a:buChar char="o"/>
              <a:defRPr sz="2000"/>
            </a:lvl3pPr>
            <a:lvl4pPr marL="1600200" indent="-228600">
              <a:buFont typeface="Wingdings" panose="05000000000000000000" pitchFamily="2" charset="2"/>
              <a:buChar cha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lvl1pPr>
              <a:defRPr>
                <a:solidFill>
                  <a:schemeClr val="tx1"/>
                </a:solidFill>
                <a:effectLst/>
              </a:defRPr>
            </a:lvl1pPr>
          </a:lstStyle>
          <a:p>
            <a:pPr>
              <a:defRPr/>
            </a:pPr>
            <a:endParaRPr lang="en-US" dirty="0"/>
          </a:p>
        </p:txBody>
      </p:sp>
      <p:grpSp>
        <p:nvGrpSpPr>
          <p:cNvPr id="6" name="Group 5"/>
          <p:cNvGrpSpPr/>
          <p:nvPr userDrawn="1"/>
        </p:nvGrpSpPr>
        <p:grpSpPr>
          <a:xfrm>
            <a:off x="0" y="0"/>
            <a:ext cx="9144000" cy="706993"/>
            <a:chOff x="0" y="0"/>
            <a:chExt cx="9144000" cy="706993"/>
          </a:xfrm>
        </p:grpSpPr>
        <p:sp>
          <p:nvSpPr>
            <p:cNvPr id="7" name="Rectangle 6"/>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8" name="Picture 7" descr=" SigLockup Master PwPt.Neg-trans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a:bodyPr>
          <a:lstStyle>
            <a:lvl1pPr>
              <a:defRPr sz="3000" b="1"/>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342900" indent="-342900">
              <a:buFont typeface="Wingdings" panose="05000000000000000000" pitchFamily="2" charset="2"/>
              <a:buChar char="Ø"/>
              <a:defRPr sz="2800"/>
            </a:lvl1pPr>
            <a:lvl2pPr>
              <a:defRPr sz="2400"/>
            </a:lvl2pPr>
            <a:lvl3pPr marL="1143000" indent="-228600">
              <a:buFont typeface="Courier New" panose="02070309020205020404" pitchFamily="49" charset="0"/>
              <a:buChar char="o"/>
              <a:defRPr sz="2000"/>
            </a:lvl3pPr>
            <a:lvl4pPr marL="1600200" indent="-228600">
              <a:buFont typeface="Wingdings" panose="05000000000000000000" pitchFamily="2" charset="2"/>
              <a:buChar cha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lvl1pPr>
              <a:defRPr>
                <a:solidFill>
                  <a:schemeClr val="tx1"/>
                </a:solidFill>
                <a:effectLst/>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chemeClr val="tx1"/>
                </a:solidFill>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effectLst/>
              </a:defRPr>
            </a:lvl1pPr>
          </a:lstStyle>
          <a:p>
            <a:fld id="{5A2BFC79-41E0-4965-88E5-DB7B73B0B10F}" type="slidenum">
              <a:rPr lang="en-US" smtClean="0"/>
              <a:pPr/>
              <a:t>‹#›</a:t>
            </a:fld>
            <a:endParaRPr lang="en-US" dirty="0"/>
          </a:p>
        </p:txBody>
      </p:sp>
      <p:grpSp>
        <p:nvGrpSpPr>
          <p:cNvPr id="8" name="Group 7"/>
          <p:cNvGrpSpPr/>
          <p:nvPr userDrawn="1"/>
        </p:nvGrpSpPr>
        <p:grpSpPr>
          <a:xfrm>
            <a:off x="0" y="0"/>
            <a:ext cx="9144000" cy="706993"/>
            <a:chOff x="0" y="0"/>
            <a:chExt cx="9144000" cy="706993"/>
          </a:xfrm>
        </p:grpSpPr>
        <p:sp>
          <p:nvSpPr>
            <p:cNvPr id="9" name="Rectangle 8"/>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10" name="Picture 9" descr=" SigLockup Master PwPt.Neg-trans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pSp>
    </p:spTree>
    <p:extLst>
      <p:ext uri="{BB962C8B-B14F-4D97-AF65-F5344CB8AC3E}">
        <p14:creationId xmlns:p14="http://schemas.microsoft.com/office/powerpoint/2010/main" val="51001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effectLst/>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chemeClr val="tx1"/>
                </a:solidFill>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effectLst/>
              </a:defRPr>
            </a:lvl1pPr>
          </a:lstStyle>
          <a:p>
            <a:fld id="{5A2BFC79-41E0-4965-88E5-DB7B73B0B10F}" type="slidenum">
              <a:rPr lang="en-US" smtClean="0"/>
              <a:pPr/>
              <a:t>‹#›</a:t>
            </a:fld>
            <a:endParaRPr lang="en-US" dirty="0"/>
          </a:p>
        </p:txBody>
      </p:sp>
      <p:grpSp>
        <p:nvGrpSpPr>
          <p:cNvPr id="7" name="Group 6"/>
          <p:cNvGrpSpPr/>
          <p:nvPr userDrawn="1"/>
        </p:nvGrpSpPr>
        <p:grpSpPr>
          <a:xfrm>
            <a:off x="0" y="0"/>
            <a:ext cx="9144000" cy="706993"/>
            <a:chOff x="0" y="0"/>
            <a:chExt cx="9144000" cy="706993"/>
          </a:xfrm>
        </p:grpSpPr>
        <p:sp>
          <p:nvSpPr>
            <p:cNvPr id="8" name="Rectangle 7"/>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9" name="Picture 8" descr=" SigLockup Master PwPt.Neg-trans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pSp>
    </p:spTree>
    <p:extLst>
      <p:ext uri="{BB962C8B-B14F-4D97-AF65-F5344CB8AC3E}">
        <p14:creationId xmlns:p14="http://schemas.microsoft.com/office/powerpoint/2010/main" val="3352005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a:bodyPr>
          <a:lstStyle>
            <a:lvl1pPr>
              <a:defRPr sz="2800" b="1"/>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marL="342900" indent="-342900">
              <a:buFont typeface="Wingdings" panose="05000000000000000000" pitchFamily="2" charset="2"/>
              <a:buChar char="Ø"/>
              <a:defRPr sz="2600"/>
            </a:lvl1pPr>
            <a:lvl2pPr>
              <a:defRPr sz="2400"/>
            </a:lvl2pPr>
            <a:lvl3pPr marL="1143000" indent="-228600">
              <a:buFont typeface="Courier New" panose="02070309020205020404" pitchFamily="49" charset="0"/>
              <a:buChar char="o"/>
              <a:defRPr sz="2000"/>
            </a:lvl3pPr>
            <a:lvl4pPr marL="1600200" indent="-228600">
              <a:buFont typeface="Wingdings" panose="05000000000000000000" pitchFamily="2" charset="2"/>
              <a:buChar cha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normAutofit/>
          </a:bodyPr>
          <a:lstStyle>
            <a:lvl1pPr marL="342900" indent="-342900">
              <a:buFont typeface="Wingdings" panose="05000000000000000000" pitchFamily="2" charset="2"/>
              <a:buChar char="Ø"/>
              <a:defRPr sz="2600"/>
            </a:lvl1pPr>
            <a:lvl2pPr>
              <a:defRPr sz="2400"/>
            </a:lvl2pPr>
            <a:lvl3pPr marL="1143000" indent="-228600">
              <a:buFont typeface="Courier New" panose="02070309020205020404" pitchFamily="49" charset="0"/>
              <a:buChar char="o"/>
              <a:defRPr sz="2000"/>
            </a:lvl3pPr>
            <a:lvl4pPr marL="1600200" indent="-228600">
              <a:buFont typeface="Wingdings" panose="05000000000000000000" pitchFamily="2" charset="2"/>
              <a:buChar cha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lvl1pPr>
              <a:defRPr>
                <a:solidFill>
                  <a:schemeClr val="tx1"/>
                </a:solidFill>
                <a:effectLst/>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chemeClr val="tx1"/>
                </a:solidFill>
                <a:effectLst/>
              </a:defRPr>
            </a:lvl1pPr>
          </a:lstStyle>
          <a:p>
            <a:endParaRPr lang="en-US"/>
          </a:p>
        </p:txBody>
      </p:sp>
      <p:sp>
        <p:nvSpPr>
          <p:cNvPr id="7" name="Slide Number Placeholder 6"/>
          <p:cNvSpPr>
            <a:spLocks noGrp="1"/>
          </p:cNvSpPr>
          <p:nvPr>
            <p:ph type="sldNum" sz="quarter" idx="12"/>
          </p:nvPr>
        </p:nvSpPr>
        <p:spPr/>
        <p:txBody>
          <a:bodyPr/>
          <a:lstStyle>
            <a:lvl1pPr>
              <a:defRPr sz="1200">
                <a:solidFill>
                  <a:schemeClr val="tx1"/>
                </a:solidFill>
                <a:effectLst/>
              </a:defRPr>
            </a:lvl1pPr>
          </a:lstStyle>
          <a:p>
            <a:fld id="{52AC4B9C-4C17-4FCF-B242-7FD42D68B20F}" type="slidenum">
              <a:rPr lang="en-US" smtClean="0"/>
              <a:pPr/>
              <a:t>‹#›</a:t>
            </a:fld>
            <a:endParaRPr lang="en-US" dirty="0"/>
          </a:p>
        </p:txBody>
      </p:sp>
      <p:grpSp>
        <p:nvGrpSpPr>
          <p:cNvPr id="8" name="Group 7"/>
          <p:cNvGrpSpPr/>
          <p:nvPr userDrawn="1"/>
        </p:nvGrpSpPr>
        <p:grpSpPr>
          <a:xfrm>
            <a:off x="0" y="0"/>
            <a:ext cx="9144000" cy="706993"/>
            <a:chOff x="0" y="0"/>
            <a:chExt cx="9144000" cy="706993"/>
          </a:xfrm>
        </p:grpSpPr>
        <p:sp>
          <p:nvSpPr>
            <p:cNvPr id="9" name="Rectangle 8"/>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10" name="Picture 9" descr=" SigLockup Master PwPt.Neg-trans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pSp>
    </p:spTree>
    <p:extLst>
      <p:ext uri="{BB962C8B-B14F-4D97-AF65-F5344CB8AC3E}">
        <p14:creationId xmlns:p14="http://schemas.microsoft.com/office/powerpoint/2010/main" val="4901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49313"/>
          </a:xfrm>
        </p:spPr>
        <p:txBody>
          <a:bodyPr>
            <a:normAutofit/>
          </a:bodyPr>
          <a:lstStyle>
            <a:lvl1pPr>
              <a:defRPr sz="3000" b="1"/>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marL="342900" indent="-342900">
              <a:buFont typeface="Wingdings" panose="05000000000000000000" pitchFamily="2" charset="2"/>
              <a:buChar char="Ø"/>
              <a:defRPr sz="2600"/>
            </a:lvl1pPr>
            <a:lvl2pPr>
              <a:defRPr sz="2400"/>
            </a:lvl2pPr>
            <a:lvl3pPr marL="1143000" indent="-228600">
              <a:buFont typeface="Courier New" panose="02070309020205020404" pitchFamily="49" charset="0"/>
              <a:buChar char="o"/>
              <a:defRPr sz="2000"/>
            </a:lvl3pPr>
            <a:lvl4pPr marL="1600200" indent="-228600">
              <a:buFont typeface="Wingdings" panose="05000000000000000000" pitchFamily="2" charset="2"/>
              <a:buChar cha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marL="342900" indent="-342900">
              <a:buFont typeface="Wingdings" panose="05000000000000000000" pitchFamily="2" charset="2"/>
              <a:buChar char="Ø"/>
              <a:defRPr sz="2600"/>
            </a:lvl1pPr>
            <a:lvl2pPr>
              <a:defRPr sz="2400"/>
            </a:lvl2pPr>
            <a:lvl3pPr marL="1143000" indent="-228600">
              <a:buFont typeface="Courier New" panose="02070309020205020404" pitchFamily="49" charset="0"/>
              <a:buChar char="o"/>
              <a:defRPr sz="2000"/>
            </a:lvl3pPr>
            <a:lvl4pPr marL="1600200" indent="-228600">
              <a:buFont typeface="Wingdings" panose="05000000000000000000" pitchFamily="2" charset="2"/>
              <a:buChar cha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lvl1pPr>
              <a:defRPr>
                <a:solidFill>
                  <a:schemeClr val="tx1"/>
                </a:solidFill>
                <a:effectLst/>
              </a:defRPr>
            </a:lvl1pPr>
          </a:lstStyle>
          <a:p>
            <a:pPr>
              <a:defRPr/>
            </a:pPr>
            <a:endParaRPr lang="en-US" dirty="0"/>
          </a:p>
        </p:txBody>
      </p:sp>
      <p:sp>
        <p:nvSpPr>
          <p:cNvPr id="8" name="Footer Placeholder 7"/>
          <p:cNvSpPr>
            <a:spLocks noGrp="1"/>
          </p:cNvSpPr>
          <p:nvPr>
            <p:ph type="ftr" sz="quarter" idx="11"/>
          </p:nvPr>
        </p:nvSpPr>
        <p:spPr/>
        <p:txBody>
          <a:bodyPr/>
          <a:lstStyle>
            <a:lvl1pPr>
              <a:defRPr>
                <a:solidFill>
                  <a:schemeClr val="tx1"/>
                </a:solidFill>
                <a:effectLst/>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tx1"/>
                </a:solidFill>
                <a:effectLst/>
              </a:defRPr>
            </a:lvl1pPr>
          </a:lstStyle>
          <a:p>
            <a:fld id="{5A2BFC79-41E0-4965-88E5-DB7B73B0B10F}" type="slidenum">
              <a:rPr lang="en-US" smtClean="0"/>
              <a:pPr/>
              <a:t>‹#›</a:t>
            </a:fld>
            <a:endParaRPr lang="en-US" dirty="0"/>
          </a:p>
        </p:txBody>
      </p:sp>
      <p:grpSp>
        <p:nvGrpSpPr>
          <p:cNvPr id="10" name="Group 9"/>
          <p:cNvGrpSpPr/>
          <p:nvPr userDrawn="1"/>
        </p:nvGrpSpPr>
        <p:grpSpPr>
          <a:xfrm>
            <a:off x="0" y="0"/>
            <a:ext cx="9144000" cy="706993"/>
            <a:chOff x="0" y="0"/>
            <a:chExt cx="9144000" cy="706993"/>
          </a:xfrm>
        </p:grpSpPr>
        <p:sp>
          <p:nvSpPr>
            <p:cNvPr id="11" name="Rectangle 10"/>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12" name="Picture 11" descr=" SigLockup Master PwPt.Neg-trans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pSp>
    </p:spTree>
    <p:extLst>
      <p:ext uri="{BB962C8B-B14F-4D97-AF65-F5344CB8AC3E}">
        <p14:creationId xmlns:p14="http://schemas.microsoft.com/office/powerpoint/2010/main" val="118906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a:bodyPr>
          <a:lstStyle>
            <a:lvl1pPr>
              <a:defRPr sz="3000" b="1"/>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solidFill>
                <a:effectLst/>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chemeClr val="tx1"/>
                </a:solidFill>
                <a:effectLst/>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1"/>
                </a:solidFill>
                <a:effectLst/>
              </a:defRPr>
            </a:lvl1pPr>
          </a:lstStyle>
          <a:p>
            <a:fld id="{5A2BFC79-41E0-4965-88E5-DB7B73B0B10F}" type="slidenum">
              <a:rPr lang="en-US" smtClean="0"/>
              <a:pPr/>
              <a:t>‹#›</a:t>
            </a:fld>
            <a:endParaRPr lang="en-US" dirty="0"/>
          </a:p>
        </p:txBody>
      </p:sp>
      <p:grpSp>
        <p:nvGrpSpPr>
          <p:cNvPr id="6" name="Group 5"/>
          <p:cNvGrpSpPr/>
          <p:nvPr userDrawn="1"/>
        </p:nvGrpSpPr>
        <p:grpSpPr>
          <a:xfrm>
            <a:off x="0" y="0"/>
            <a:ext cx="9144000" cy="706993"/>
            <a:chOff x="0" y="0"/>
            <a:chExt cx="9144000" cy="706993"/>
          </a:xfrm>
        </p:grpSpPr>
        <p:sp>
          <p:nvSpPr>
            <p:cNvPr id="7" name="Rectangle 6"/>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8" name="Picture 7" descr=" SigLockup Master PwPt.Neg-trans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pSp>
    </p:spTree>
    <p:extLst>
      <p:ext uri="{BB962C8B-B14F-4D97-AF65-F5344CB8AC3E}">
        <p14:creationId xmlns:p14="http://schemas.microsoft.com/office/powerpoint/2010/main" val="139478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effectLst/>
              </a:defRPr>
            </a:lvl1pPr>
          </a:lstStyle>
          <a:p>
            <a:pPr>
              <a:defRPr/>
            </a:pPr>
            <a:endParaRPr lang="en-US" dirty="0"/>
          </a:p>
        </p:txBody>
      </p:sp>
      <p:sp>
        <p:nvSpPr>
          <p:cNvPr id="3" name="Footer Placeholder 2"/>
          <p:cNvSpPr>
            <a:spLocks noGrp="1"/>
          </p:cNvSpPr>
          <p:nvPr>
            <p:ph type="ftr" sz="quarter" idx="11"/>
          </p:nvPr>
        </p:nvSpPr>
        <p:spPr/>
        <p:txBody>
          <a:bodyPr/>
          <a:lstStyle>
            <a:lvl1pPr>
              <a:defRPr>
                <a:solidFill>
                  <a:schemeClr val="tx1"/>
                </a:solidFill>
                <a:effectLst/>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effectLst/>
              </a:defRPr>
            </a:lvl1pPr>
          </a:lstStyle>
          <a:p>
            <a:fld id="{5A2BFC79-41E0-4965-88E5-DB7B73B0B10F}" type="slidenum">
              <a:rPr lang="en-US" smtClean="0"/>
              <a:pPr/>
              <a:t>‹#›</a:t>
            </a:fld>
            <a:endParaRPr lang="en-US" dirty="0"/>
          </a:p>
        </p:txBody>
      </p:sp>
      <p:grpSp>
        <p:nvGrpSpPr>
          <p:cNvPr id="5" name="Group 4"/>
          <p:cNvGrpSpPr/>
          <p:nvPr userDrawn="1"/>
        </p:nvGrpSpPr>
        <p:grpSpPr>
          <a:xfrm>
            <a:off x="0" y="0"/>
            <a:ext cx="9144000" cy="706993"/>
            <a:chOff x="0" y="0"/>
            <a:chExt cx="9144000" cy="706993"/>
          </a:xfrm>
        </p:grpSpPr>
        <p:sp>
          <p:nvSpPr>
            <p:cNvPr id="6" name="Rectangle 5"/>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7" name="Picture 6" descr=" SigLockup Master PwPt.Neg-trans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pSp>
    </p:spTree>
    <p:extLst>
      <p:ext uri="{BB962C8B-B14F-4D97-AF65-F5344CB8AC3E}">
        <p14:creationId xmlns:p14="http://schemas.microsoft.com/office/powerpoint/2010/main" val="403049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84"/>
            <a:ext cx="3008313" cy="720616"/>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706993"/>
            <a:ext cx="5111750" cy="5419170"/>
          </a:xfrm>
        </p:spPr>
        <p:txBody>
          <a:bodyPr>
            <a:normAutofit/>
          </a:bodyPr>
          <a:lstStyle>
            <a:lvl1pPr marL="342900" indent="-342900">
              <a:buFont typeface="Wingdings" panose="05000000000000000000" pitchFamily="2" charset="2"/>
              <a:buChar char="Ø"/>
              <a:defRPr sz="2800"/>
            </a:lvl1pPr>
            <a:lvl2pPr>
              <a:defRPr sz="2400"/>
            </a:lvl2pPr>
            <a:lvl3pPr marL="1143000" indent="-228600">
              <a:buFont typeface="Courier New" panose="02070309020205020404" pitchFamily="49" charset="0"/>
              <a:buChar char="o"/>
              <a:defRPr sz="2000"/>
            </a:lvl3pPr>
            <a:lvl4pPr marL="1600200" indent="-228600">
              <a:buFont typeface="Wingdings" panose="05000000000000000000" pitchFamily="2" charset="2"/>
              <a:buChar char="§"/>
              <a:defRPr sz="18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effectLst/>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chemeClr val="tx1"/>
                </a:solidFill>
                <a:effectLst/>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effectLst/>
              </a:defRPr>
            </a:lvl1pPr>
          </a:lstStyle>
          <a:p>
            <a:fld id="{5A2BFC79-41E0-4965-88E5-DB7B73B0B10F}" type="slidenum">
              <a:rPr lang="en-US" smtClean="0"/>
              <a:pPr/>
              <a:t>‹#›</a:t>
            </a:fld>
            <a:endParaRPr lang="en-US" dirty="0"/>
          </a:p>
        </p:txBody>
      </p:sp>
      <p:grpSp>
        <p:nvGrpSpPr>
          <p:cNvPr id="8" name="Group 7"/>
          <p:cNvGrpSpPr/>
          <p:nvPr userDrawn="1"/>
        </p:nvGrpSpPr>
        <p:grpSpPr>
          <a:xfrm>
            <a:off x="0" y="0"/>
            <a:ext cx="9144000" cy="706993"/>
            <a:chOff x="0" y="0"/>
            <a:chExt cx="9144000" cy="706993"/>
          </a:xfrm>
        </p:grpSpPr>
        <p:sp>
          <p:nvSpPr>
            <p:cNvPr id="9" name="Rectangle 8"/>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10" name="Picture 9" descr=" SigLockup Master PwPt.Neg-trans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pSp>
    </p:spTree>
    <p:extLst>
      <p:ext uri="{BB962C8B-B14F-4D97-AF65-F5344CB8AC3E}">
        <p14:creationId xmlns:p14="http://schemas.microsoft.com/office/powerpoint/2010/main" val="278440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effectLst/>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chemeClr val="tx1"/>
                </a:solidFill>
                <a:effectLst/>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effectLst/>
              </a:defRPr>
            </a:lvl1pPr>
          </a:lstStyle>
          <a:p>
            <a:fld id="{5A2BFC79-41E0-4965-88E5-DB7B73B0B10F}" type="slidenum">
              <a:rPr lang="en-US" smtClean="0"/>
              <a:pPr/>
              <a:t>‹#›</a:t>
            </a:fld>
            <a:endParaRPr lang="en-US" dirty="0"/>
          </a:p>
        </p:txBody>
      </p:sp>
      <p:grpSp>
        <p:nvGrpSpPr>
          <p:cNvPr id="8" name="Group 7"/>
          <p:cNvGrpSpPr/>
          <p:nvPr userDrawn="1"/>
        </p:nvGrpSpPr>
        <p:grpSpPr>
          <a:xfrm>
            <a:off x="0" y="0"/>
            <a:ext cx="9144000" cy="706993"/>
            <a:chOff x="0" y="0"/>
            <a:chExt cx="9144000" cy="706993"/>
          </a:xfrm>
        </p:grpSpPr>
        <p:sp>
          <p:nvSpPr>
            <p:cNvPr id="9" name="Rectangle 8"/>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10" name="Picture 9" descr=" SigLockup Master PwPt.Neg-trans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pSp>
    </p:spTree>
    <p:extLst>
      <p:ext uri="{BB962C8B-B14F-4D97-AF65-F5344CB8AC3E}">
        <p14:creationId xmlns:p14="http://schemas.microsoft.com/office/powerpoint/2010/main" val="1001359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effectLs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effectLs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C4B9C-4C17-4FCF-B242-7FD42D68B20F}" type="slidenum">
              <a:rPr lang="en-US" sz="1600" smtClean="0">
                <a:solidFill>
                  <a:schemeClr val="bg1"/>
                </a:solidFill>
                <a:effectLst/>
              </a:rPr>
              <a:pPr/>
              <a:t>‹#›</a:t>
            </a:fld>
            <a:endParaRPr lang="en-US" sz="1600" dirty="0">
              <a:solidFill>
                <a:schemeClr val="bg1"/>
              </a:solidFill>
              <a:effectLst/>
            </a:endParaRPr>
          </a:p>
        </p:txBody>
      </p:sp>
      <p:grpSp>
        <p:nvGrpSpPr>
          <p:cNvPr id="9" name="Group 8"/>
          <p:cNvGrpSpPr/>
          <p:nvPr userDrawn="1"/>
        </p:nvGrpSpPr>
        <p:grpSpPr>
          <a:xfrm>
            <a:off x="0" y="0"/>
            <a:ext cx="9144000" cy="706993"/>
            <a:chOff x="0" y="0"/>
            <a:chExt cx="9144000" cy="706993"/>
          </a:xfrm>
        </p:grpSpPr>
        <p:sp>
          <p:nvSpPr>
            <p:cNvPr id="10" name="Rectangle 9"/>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11" name="Picture 10" descr=" SigLockup Master PwPt.Neg-transbg.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pSp>
    </p:spTree>
    <p:extLst>
      <p:ext uri="{BB962C8B-B14F-4D97-AF65-F5344CB8AC3E}">
        <p14:creationId xmlns:p14="http://schemas.microsoft.com/office/powerpoint/2010/main" val="231656451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19" r:id="rId12"/>
  </p:sldLayoutIdLst>
  <p:hf hdr="0" ftr="0" dt="0"/>
  <p:txStyles>
    <p:titleStyle>
      <a:lvl1pPr algn="ctr" defTabSz="914400" rtl="0" eaLnBrk="1" latinLnBrk="0" hangingPunct="1">
        <a:spcBef>
          <a:spcPct val="0"/>
        </a:spcBef>
        <a:buNone/>
        <a:defRPr sz="3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Ø"/>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maxpixel.net/Question-Question-Mark-Response-Search-Engine-1020165" TargetMode="External"/><Relationship Id="rId2" Type="http://schemas.openxmlformats.org/officeDocument/2006/relationships/image" Target="../media/image40.jpg"/><Relationship Id="rId1" Type="http://schemas.openxmlformats.org/officeDocument/2006/relationships/slideLayout" Target="../slideLayouts/slideLayout9.xml"/><Relationship Id="rId4" Type="http://schemas.openxmlformats.org/officeDocument/2006/relationships/hyperlink" Target="https://www.aphis.usda.gov/aphis/ourfocus/animalhealth/emergency-management/sa_emrs/ct_emr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eauth.usda.gov/eauth/b/usda/registra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769257"/>
            <a:ext cx="7772400" cy="2831194"/>
          </a:xfrm>
        </p:spPr>
        <p:txBody>
          <a:bodyPr>
            <a:normAutofit/>
          </a:bodyPr>
          <a:lstStyle/>
          <a:p>
            <a:r>
              <a:rPr lang="en-US" sz="4000" dirty="0"/>
              <a:t>Emergency Management Response System 2.0 (EMRS2)</a:t>
            </a:r>
          </a:p>
        </p:txBody>
      </p:sp>
      <p:sp>
        <p:nvSpPr>
          <p:cNvPr id="7" name="Subtitle 6"/>
          <p:cNvSpPr>
            <a:spLocks noGrp="1"/>
          </p:cNvSpPr>
          <p:nvPr>
            <p:ph type="subTitle" idx="1"/>
          </p:nvPr>
        </p:nvSpPr>
        <p:spPr/>
        <p:txBody>
          <a:bodyPr/>
          <a:lstStyle/>
          <a:p>
            <a:r>
              <a:rPr lang="en-US" dirty="0"/>
              <a:t>Overview of Capabilities</a:t>
            </a:r>
          </a:p>
          <a:p>
            <a:r>
              <a:rPr lang="en-US" dirty="0"/>
              <a:t>June 2021</a:t>
            </a:r>
          </a:p>
        </p:txBody>
      </p:sp>
      <p:sp>
        <p:nvSpPr>
          <p:cNvPr id="6" name="Slide Number Placeholder 5"/>
          <p:cNvSpPr txBox="1">
            <a:spLocks/>
          </p:cNvSpPr>
          <p:nvPr/>
        </p:nvSpPr>
        <p:spPr bwMode="auto">
          <a:xfrm>
            <a:off x="8686800" y="6381750"/>
            <a:ext cx="4572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2AC4B9C-4C17-4FCF-B242-7FD42D68B20F}" type="slidenum">
              <a:rPr kumimoji="0" lang="en-US" sz="1600" b="0" i="0" u="none" strike="noStrike" kern="1200" cap="none" spc="0" normalizeH="0" baseline="0" noProof="0" smtClean="0">
                <a:ln>
                  <a:noFill/>
                </a:ln>
                <a:solidFill>
                  <a:schemeClr val="bg1"/>
                </a:solidFill>
                <a:effectLst/>
                <a:uLnTx/>
                <a:uFillTx/>
                <a:latin typeface="Arial (W1)"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0" lang="en-US" sz="1600" b="0" i="0" u="none" strike="noStrike" kern="1200" cap="none" spc="0" normalizeH="0" baseline="0" noProof="0" dirty="0">
              <a:ln>
                <a:noFill/>
              </a:ln>
              <a:solidFill>
                <a:schemeClr val="bg1"/>
              </a:solidFill>
              <a:effectLst/>
              <a:uLnTx/>
              <a:uFillTx/>
              <a:latin typeface="Arial (W1)" pitchFamily="34" charset="0"/>
              <a:ea typeface="+mn-ea"/>
              <a:cs typeface="+mn-cs"/>
            </a:endParaRPr>
          </a:p>
        </p:txBody>
      </p:sp>
      <p:sp>
        <p:nvSpPr>
          <p:cNvPr id="4" name="TextBox 3"/>
          <p:cNvSpPr txBox="1"/>
          <p:nvPr/>
        </p:nvSpPr>
        <p:spPr>
          <a:xfrm>
            <a:off x="0" y="0"/>
            <a:ext cx="9144000" cy="677108"/>
          </a:xfrm>
          <a:prstGeom prst="rect">
            <a:avLst/>
          </a:prstGeom>
          <a:solidFill>
            <a:schemeClr val="accent1">
              <a:lumMod val="20000"/>
              <a:lumOff val="80000"/>
            </a:schemeClr>
          </a:solidFill>
        </p:spPr>
        <p:txBody>
          <a:bodyPr wrap="square" rtlCol="0">
            <a:spAutoFit/>
          </a:bodyPr>
          <a:lstStyle/>
          <a:p>
            <a:r>
              <a:rPr lang="en-US" b="1" dirty="0">
                <a:ln>
                  <a:solidFill>
                    <a:schemeClr val="accent1">
                      <a:lumMod val="75000"/>
                    </a:schemeClr>
                  </a:solidFill>
                </a:ln>
                <a:solidFill>
                  <a:schemeClr val="accent1">
                    <a:lumMod val="75000"/>
                  </a:schemeClr>
                </a:solidFill>
                <a:effectLst/>
                <a:latin typeface="Georgia" pitchFamily="18" charset="0"/>
              </a:rPr>
              <a:t>FAD </a:t>
            </a:r>
            <a:r>
              <a:rPr lang="en-US" b="1" dirty="0" err="1">
                <a:ln>
                  <a:solidFill>
                    <a:schemeClr val="accent1">
                      <a:lumMod val="75000"/>
                    </a:schemeClr>
                  </a:solidFill>
                </a:ln>
                <a:solidFill>
                  <a:schemeClr val="accent1">
                    <a:lumMod val="75000"/>
                  </a:schemeClr>
                </a:solidFill>
                <a:effectLst/>
                <a:latin typeface="Georgia" pitchFamily="18" charset="0"/>
              </a:rPr>
              <a:t>PReP</a:t>
            </a:r>
            <a:endParaRPr lang="en-US" b="1" dirty="0">
              <a:ln>
                <a:solidFill>
                  <a:schemeClr val="accent1">
                    <a:lumMod val="75000"/>
                  </a:schemeClr>
                </a:solidFill>
              </a:ln>
              <a:solidFill>
                <a:schemeClr val="accent1">
                  <a:lumMod val="75000"/>
                </a:schemeClr>
              </a:solidFill>
              <a:effectLst/>
              <a:latin typeface="Georgia" pitchFamily="18" charset="0"/>
            </a:endParaRPr>
          </a:p>
        </p:txBody>
      </p:sp>
      <p:grpSp>
        <p:nvGrpSpPr>
          <p:cNvPr id="8" name="Group 7">
            <a:extLst>
              <a:ext uri="{C183D7F6-B498-43B3-948B-1728B52AA6E4}">
                <adec:decorative xmlns:adec="http://schemas.microsoft.com/office/drawing/2017/decorative" val="1"/>
              </a:ext>
            </a:extLst>
          </p:cNvPr>
          <p:cNvGrpSpPr/>
          <p:nvPr/>
        </p:nvGrpSpPr>
        <p:grpSpPr>
          <a:xfrm>
            <a:off x="0" y="0"/>
            <a:ext cx="9144000" cy="706993"/>
            <a:chOff x="0" y="0"/>
            <a:chExt cx="9144000" cy="706993"/>
          </a:xfrm>
        </p:grpSpPr>
        <p:sp>
          <p:nvSpPr>
            <p:cNvPr id="9" name="Rectangle 8"/>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10" name="Picture 9" descr=" SigLockup Master PwPt.Neg-trans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pSp>
      <p:pic>
        <p:nvPicPr>
          <p:cNvPr id="11" name="Picture 10" descr="EMRS Logo&#10;&#10;">
            <a:extLst>
              <a:ext uri="{FF2B5EF4-FFF2-40B4-BE49-F238E27FC236}">
                <a16:creationId xmlns:a16="http://schemas.microsoft.com/office/drawing/2014/main" id="{456AFBA8-5BFC-4679-B880-43355E4137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5105400"/>
            <a:ext cx="3681050" cy="1384197"/>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41C9CD-869E-4982-BCF9-5E8F17BB9476}"/>
              </a:ext>
            </a:extLst>
          </p:cNvPr>
          <p:cNvSpPr txBox="1"/>
          <p:nvPr/>
        </p:nvSpPr>
        <p:spPr>
          <a:xfrm>
            <a:off x="4419599" y="3429000"/>
            <a:ext cx="4724401" cy="1169551"/>
          </a:xfrm>
          <a:prstGeom prst="rect">
            <a:avLst/>
          </a:prstGeom>
          <a:noFill/>
        </p:spPr>
        <p:txBody>
          <a:bodyPr wrap="square" rtlCol="0">
            <a:spAutoFit/>
          </a:bodyPr>
          <a:lstStyle/>
          <a:p>
            <a:pPr algn="ctr"/>
            <a:r>
              <a:rPr lang="en-US" sz="1400" dirty="0">
                <a:solidFill>
                  <a:schemeClr val="tx1"/>
                </a:solidFill>
                <a:effectLst/>
                <a:latin typeface="+mn-lt"/>
              </a:rPr>
              <a:t>Examples of “Premises ID”. On the main bar you need to click Disease Management, click premises and enter premises ID in the search bar. Once the premise comes up click on the premises ID or the arrow in the bar next to it.</a:t>
            </a:r>
          </a:p>
          <a:p>
            <a:pPr algn="ctr"/>
            <a:endParaRPr lang="en-US" sz="1400" dirty="0">
              <a:solidFill>
                <a:schemeClr val="tx1"/>
              </a:solidFill>
              <a:effectLst/>
              <a:latin typeface="+mn-lt"/>
            </a:endParaRPr>
          </a:p>
        </p:txBody>
      </p:sp>
      <p:sp>
        <p:nvSpPr>
          <p:cNvPr id="2" name="Title 1">
            <a:extLst>
              <a:ext uri="{FF2B5EF4-FFF2-40B4-BE49-F238E27FC236}">
                <a16:creationId xmlns:a16="http://schemas.microsoft.com/office/drawing/2014/main" id="{66585F29-1450-4B81-9F7C-9D746170551A}"/>
              </a:ext>
            </a:extLst>
          </p:cNvPr>
          <p:cNvSpPr>
            <a:spLocks noGrp="1"/>
          </p:cNvSpPr>
          <p:nvPr>
            <p:ph type="title"/>
          </p:nvPr>
        </p:nvSpPr>
        <p:spPr/>
        <p:txBody>
          <a:bodyPr/>
          <a:lstStyle/>
          <a:p>
            <a:r>
              <a:rPr lang="en-US" dirty="0"/>
              <a:t>EMRS2 Disease Management Entity</a:t>
            </a:r>
          </a:p>
        </p:txBody>
      </p:sp>
      <p:sp>
        <p:nvSpPr>
          <p:cNvPr id="3" name="Content Placeholder 2">
            <a:extLst>
              <a:ext uri="{FF2B5EF4-FFF2-40B4-BE49-F238E27FC236}">
                <a16:creationId xmlns:a16="http://schemas.microsoft.com/office/drawing/2014/main" id="{D5E93E36-7C3D-4648-B088-6B1F6A3CBEDE}"/>
              </a:ext>
            </a:extLst>
          </p:cNvPr>
          <p:cNvSpPr>
            <a:spLocks noGrp="1"/>
          </p:cNvSpPr>
          <p:nvPr>
            <p:ph idx="1"/>
          </p:nvPr>
        </p:nvSpPr>
        <p:spPr>
          <a:xfrm>
            <a:off x="441820" y="1532607"/>
            <a:ext cx="3825380" cy="4525963"/>
          </a:xfrm>
        </p:spPr>
        <p:txBody>
          <a:bodyPr>
            <a:normAutofit/>
          </a:bodyPr>
          <a:lstStyle/>
          <a:p>
            <a:r>
              <a:rPr lang="en-US" b="1" dirty="0"/>
              <a:t>Disease Management</a:t>
            </a:r>
          </a:p>
          <a:p>
            <a:pPr lvl="1">
              <a:spcAft>
                <a:spcPts val="600"/>
              </a:spcAft>
            </a:pPr>
            <a:r>
              <a:rPr lang="en-US" u="sng" dirty="0"/>
              <a:t>Premises</a:t>
            </a:r>
            <a:br>
              <a:rPr lang="en-US" u="sng" dirty="0"/>
            </a:br>
            <a:r>
              <a:rPr lang="en-US" dirty="0"/>
              <a:t>Location information (Address/coordinates)</a:t>
            </a:r>
          </a:p>
          <a:p>
            <a:pPr lvl="1">
              <a:spcAft>
                <a:spcPts val="600"/>
              </a:spcAft>
            </a:pPr>
            <a:r>
              <a:rPr lang="en-US" u="sng" dirty="0"/>
              <a:t>Animal Businesses</a:t>
            </a:r>
            <a:br>
              <a:rPr lang="en-US" u="sng" dirty="0"/>
            </a:br>
            <a:r>
              <a:rPr lang="en-US" dirty="0"/>
              <a:t>Business ownership (name) and contact</a:t>
            </a:r>
          </a:p>
          <a:p>
            <a:pPr lvl="1">
              <a:spcAft>
                <a:spcPts val="600"/>
              </a:spcAft>
            </a:pPr>
            <a:r>
              <a:rPr lang="en-US" u="sng" dirty="0"/>
              <a:t>Investigations</a:t>
            </a:r>
            <a:br>
              <a:rPr lang="en-US" u="sng" dirty="0"/>
            </a:br>
            <a:r>
              <a:rPr lang="en-US" dirty="0"/>
              <a:t>Disease related events</a:t>
            </a:r>
            <a:endParaRPr lang="en-US" sz="2400" dirty="0"/>
          </a:p>
          <a:p>
            <a:endParaRPr lang="en-US" dirty="0"/>
          </a:p>
        </p:txBody>
      </p:sp>
      <p:pic>
        <p:nvPicPr>
          <p:cNvPr id="5" name="Picture 4" descr="Graphical user interface of EMRS premise">
            <a:extLst>
              <a:ext uri="{FF2B5EF4-FFF2-40B4-BE49-F238E27FC236}">
                <a16:creationId xmlns:a16="http://schemas.microsoft.com/office/drawing/2014/main" id="{AE8ACDD6-7DDD-4A0B-97AE-90BA9AE48D45}"/>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a:xfrm>
            <a:off x="4953000" y="1447800"/>
            <a:ext cx="3962606" cy="1999877"/>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AF1154CD-3097-4D3F-84E8-DBAE019419FD}"/>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953000" y="4400924"/>
            <a:ext cx="3962602" cy="1999876"/>
          </a:xfrm>
          <a:prstGeom prst="rect">
            <a:avLst/>
          </a:prstGeom>
        </p:spPr>
      </p:pic>
      <p:sp>
        <p:nvSpPr>
          <p:cNvPr id="8" name="Arrow: Up 7">
            <a:extLst>
              <a:ext uri="{FF2B5EF4-FFF2-40B4-BE49-F238E27FC236}">
                <a16:creationId xmlns:a16="http://schemas.microsoft.com/office/drawing/2014/main" id="{25E6F103-E6D4-4EB4-A5F1-A1F8568A7DFD}"/>
              </a:ext>
              <a:ext uri="{C183D7F6-B498-43B3-948B-1728B52AA6E4}">
                <adec:decorative xmlns:adec="http://schemas.microsoft.com/office/drawing/2017/decorative" val="1"/>
              </a:ext>
            </a:extLst>
          </p:cNvPr>
          <p:cNvSpPr/>
          <p:nvPr/>
        </p:nvSpPr>
        <p:spPr>
          <a:xfrm rot="19873667">
            <a:off x="5254969" y="2114655"/>
            <a:ext cx="152400" cy="152400"/>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8B8E9854-64B4-4CF7-BEBF-891B2CCFAC1F}"/>
              </a:ext>
              <a:ext uri="{C183D7F6-B498-43B3-948B-1728B52AA6E4}">
                <adec:decorative xmlns:adec="http://schemas.microsoft.com/office/drawing/2017/decorative" val="1"/>
              </a:ext>
            </a:extLst>
          </p:cNvPr>
          <p:cNvSpPr/>
          <p:nvPr/>
        </p:nvSpPr>
        <p:spPr>
          <a:xfrm rot="14126965">
            <a:off x="5287575" y="4830375"/>
            <a:ext cx="152400" cy="152400"/>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73DC52E-40AA-4786-AF29-9F43AE25FD4B}"/>
              </a:ext>
            </a:extLst>
          </p:cNvPr>
          <p:cNvSpPr>
            <a:spLocks noGrp="1"/>
          </p:cNvSpPr>
          <p:nvPr>
            <p:ph type="sldNum" sz="quarter" idx="12"/>
          </p:nvPr>
        </p:nvSpPr>
        <p:spPr/>
        <p:txBody>
          <a:bodyPr/>
          <a:lstStyle/>
          <a:p>
            <a:fld id="{5A2BFC79-41E0-4965-88E5-DB7B73B0B10F}" type="slidenum">
              <a:rPr lang="en-US" smtClean="0"/>
              <a:pPr/>
              <a:t>10</a:t>
            </a:fld>
            <a:endParaRPr lang="en-US" dirty="0"/>
          </a:p>
        </p:txBody>
      </p:sp>
    </p:spTree>
    <p:extLst>
      <p:ext uri="{BB962C8B-B14F-4D97-AF65-F5344CB8AC3E}">
        <p14:creationId xmlns:p14="http://schemas.microsoft.com/office/powerpoint/2010/main" val="1046666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CFD4A-762F-4E07-AA04-57DBE0E8FD35}"/>
              </a:ext>
            </a:extLst>
          </p:cNvPr>
          <p:cNvSpPr>
            <a:spLocks noGrp="1"/>
          </p:cNvSpPr>
          <p:nvPr>
            <p:ph type="title"/>
          </p:nvPr>
        </p:nvSpPr>
        <p:spPr/>
        <p:txBody>
          <a:bodyPr/>
          <a:lstStyle/>
          <a:p>
            <a:r>
              <a:rPr lang="en-US" dirty="0"/>
              <a:t>EMRS2 Disease Management Entity</a:t>
            </a:r>
          </a:p>
        </p:txBody>
      </p:sp>
      <p:sp>
        <p:nvSpPr>
          <p:cNvPr id="3" name="Content Placeholder 2">
            <a:extLst>
              <a:ext uri="{FF2B5EF4-FFF2-40B4-BE49-F238E27FC236}">
                <a16:creationId xmlns:a16="http://schemas.microsoft.com/office/drawing/2014/main" id="{AC8BF6E4-5343-4A96-8247-B4FC490436C1}"/>
              </a:ext>
            </a:extLst>
          </p:cNvPr>
          <p:cNvSpPr>
            <a:spLocks noGrp="1"/>
          </p:cNvSpPr>
          <p:nvPr>
            <p:ph idx="1"/>
          </p:nvPr>
        </p:nvSpPr>
        <p:spPr>
          <a:xfrm>
            <a:off x="457199" y="1600200"/>
            <a:ext cx="4724401" cy="5257800"/>
          </a:xfrm>
        </p:spPr>
        <p:txBody>
          <a:bodyPr>
            <a:normAutofit/>
          </a:bodyPr>
          <a:lstStyle/>
          <a:p>
            <a:r>
              <a:rPr lang="en-US" b="1" dirty="0"/>
              <a:t>Disease Management cont’d</a:t>
            </a:r>
          </a:p>
          <a:p>
            <a:pPr lvl="1"/>
            <a:r>
              <a:rPr lang="en-US" u="sng" dirty="0"/>
              <a:t>Exams</a:t>
            </a:r>
            <a:br>
              <a:rPr lang="en-US" u="sng" dirty="0"/>
            </a:br>
            <a:r>
              <a:rPr lang="en-US" dirty="0"/>
              <a:t>Records visits to the </a:t>
            </a:r>
            <a:br>
              <a:rPr lang="en-US" dirty="0"/>
            </a:br>
            <a:r>
              <a:rPr lang="en-US" dirty="0"/>
              <a:t>premises</a:t>
            </a:r>
          </a:p>
          <a:p>
            <a:pPr lvl="1"/>
            <a:r>
              <a:rPr lang="en-US" u="sng" dirty="0"/>
              <a:t>Lab Submissions</a:t>
            </a:r>
            <a:br>
              <a:rPr lang="en-US" u="sng" dirty="0"/>
            </a:br>
            <a:r>
              <a:rPr lang="en-US" dirty="0"/>
              <a:t>Records samples </a:t>
            </a:r>
            <a:br>
              <a:rPr lang="en-US" dirty="0"/>
            </a:br>
            <a:r>
              <a:rPr lang="en-US" dirty="0"/>
              <a:t>collected at the </a:t>
            </a:r>
            <a:br>
              <a:rPr lang="en-US" dirty="0"/>
            </a:br>
            <a:r>
              <a:rPr lang="en-US" dirty="0"/>
              <a:t>premises</a:t>
            </a:r>
          </a:p>
          <a:p>
            <a:pPr lvl="1"/>
            <a:r>
              <a:rPr lang="en-US" u="sng" dirty="0"/>
              <a:t>Laboratory Messaging System (LMS) Accessions</a:t>
            </a:r>
            <a:br>
              <a:rPr lang="en-US" u="sng" dirty="0"/>
            </a:br>
            <a:r>
              <a:rPr lang="en-US" dirty="0"/>
              <a:t>Records results from the lab</a:t>
            </a:r>
          </a:p>
          <a:p>
            <a:pPr lvl="1"/>
            <a:endParaRPr lang="en-US" dirty="0"/>
          </a:p>
          <a:p>
            <a:endParaRPr lang="en-US" dirty="0"/>
          </a:p>
        </p:txBody>
      </p:sp>
      <p:sp>
        <p:nvSpPr>
          <p:cNvPr id="4" name="Slide Number Placeholder 3">
            <a:extLst>
              <a:ext uri="{FF2B5EF4-FFF2-40B4-BE49-F238E27FC236}">
                <a16:creationId xmlns:a16="http://schemas.microsoft.com/office/drawing/2014/main" id="{49C6E670-8B6E-42F0-A0E4-AE17CBB95A53}"/>
              </a:ext>
            </a:extLst>
          </p:cNvPr>
          <p:cNvSpPr>
            <a:spLocks noGrp="1"/>
          </p:cNvSpPr>
          <p:nvPr>
            <p:ph type="sldNum" sz="quarter" idx="12"/>
          </p:nvPr>
        </p:nvSpPr>
        <p:spPr/>
        <p:txBody>
          <a:bodyPr/>
          <a:lstStyle/>
          <a:p>
            <a:fld id="{5A2BFC79-41E0-4965-88E5-DB7B73B0B10F}" type="slidenum">
              <a:rPr lang="en-US" smtClean="0"/>
              <a:pPr/>
              <a:t>11</a:t>
            </a:fld>
            <a:endParaRPr lang="en-US" dirty="0"/>
          </a:p>
        </p:txBody>
      </p:sp>
      <p:pic>
        <p:nvPicPr>
          <p:cNvPr id="5" name="Content Placeholder 3" descr="Graphical user interface, application, website of EMRS Disease Management&#10;">
            <a:extLst>
              <a:ext uri="{FF2B5EF4-FFF2-40B4-BE49-F238E27FC236}">
                <a16:creationId xmlns:a16="http://schemas.microsoft.com/office/drawing/2014/main" id="{C2F49A65-DD84-40AF-ADAB-89FE44FFBFFC}"/>
              </a:ext>
            </a:extLst>
          </p:cNvPr>
          <p:cNvPicPr>
            <a:picLocks noChangeAspect="1"/>
          </p:cNvPicPr>
          <p:nvPr/>
        </p:nvPicPr>
        <p:blipFill rotWithShape="1">
          <a:blip r:embed="rId2"/>
          <a:srcRect t="14168" b="2960"/>
          <a:stretch/>
        </p:blipFill>
        <p:spPr>
          <a:xfrm>
            <a:off x="4010025" y="2209800"/>
            <a:ext cx="5095875" cy="2133600"/>
          </a:xfrm>
          <a:prstGeom prst="rect">
            <a:avLst/>
          </a:prstGeom>
        </p:spPr>
      </p:pic>
      <p:sp>
        <p:nvSpPr>
          <p:cNvPr id="6" name="Arrow: Up 5">
            <a:extLst>
              <a:ext uri="{FF2B5EF4-FFF2-40B4-BE49-F238E27FC236}">
                <a16:creationId xmlns:a16="http://schemas.microsoft.com/office/drawing/2014/main" id="{7B04ADE1-FEE1-4CB5-ACE7-9817816536FC}"/>
              </a:ext>
              <a:ext uri="{C183D7F6-B498-43B3-948B-1728B52AA6E4}">
                <adec:decorative xmlns:adec="http://schemas.microsoft.com/office/drawing/2017/decorative" val="1"/>
              </a:ext>
            </a:extLst>
          </p:cNvPr>
          <p:cNvSpPr/>
          <p:nvPr/>
        </p:nvSpPr>
        <p:spPr>
          <a:xfrm rot="19543859">
            <a:off x="5668478" y="2620477"/>
            <a:ext cx="152400" cy="152400"/>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928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EMRS2 Disease Management Entity</a:t>
            </a:r>
          </a:p>
        </p:txBody>
      </p:sp>
      <p:pic>
        <p:nvPicPr>
          <p:cNvPr id="4" name="Picture 3" descr="Graphical user interface, application of Mitigation and Movement &amp; Tracing Entity&#10;"/>
          <p:cNvPicPr>
            <a:picLocks noChangeAspect="1"/>
          </p:cNvPicPr>
          <p:nvPr/>
        </p:nvPicPr>
        <p:blipFill>
          <a:blip r:embed="rId2"/>
          <a:stretch>
            <a:fillRect/>
          </a:stretch>
        </p:blipFill>
        <p:spPr>
          <a:xfrm>
            <a:off x="5029200" y="1447800"/>
            <a:ext cx="3886200" cy="3505199"/>
          </a:xfrm>
          <a:prstGeom prst="rect">
            <a:avLst/>
          </a:prstGeom>
        </p:spPr>
      </p:pic>
      <p:sp>
        <p:nvSpPr>
          <p:cNvPr id="3" name="Content Placeholder 2"/>
          <p:cNvSpPr>
            <a:spLocks noGrp="1"/>
          </p:cNvSpPr>
          <p:nvPr>
            <p:ph idx="1"/>
          </p:nvPr>
        </p:nvSpPr>
        <p:spPr>
          <a:xfrm>
            <a:off x="427299" y="1600200"/>
            <a:ext cx="5516301" cy="5121276"/>
          </a:xfrm>
        </p:spPr>
        <p:txBody>
          <a:bodyPr>
            <a:normAutofit fontScale="92500" lnSpcReduction="20000"/>
          </a:bodyPr>
          <a:lstStyle/>
          <a:p>
            <a:r>
              <a:rPr lang="en-US" b="1" dirty="0"/>
              <a:t>Disease Management cont’d</a:t>
            </a:r>
          </a:p>
          <a:p>
            <a:pPr lvl="1">
              <a:spcAft>
                <a:spcPts val="600"/>
              </a:spcAft>
            </a:pPr>
            <a:r>
              <a:rPr lang="en-US" u="sng" dirty="0"/>
              <a:t>Tally </a:t>
            </a:r>
            <a:r>
              <a:rPr lang="en-US" sz="2600" u="sng" dirty="0"/>
              <a:t>Sheets</a:t>
            </a:r>
            <a:br>
              <a:rPr lang="en-US" sz="2600" u="sng" dirty="0"/>
            </a:br>
            <a:r>
              <a:rPr lang="en-US" sz="2600" dirty="0"/>
              <a:t>Where the DRO records </a:t>
            </a:r>
            <a:br>
              <a:rPr lang="en-US" sz="2600" dirty="0"/>
            </a:br>
            <a:r>
              <a:rPr lang="en-US" sz="2600" dirty="0"/>
              <a:t>positive premises progress </a:t>
            </a:r>
            <a:br>
              <a:rPr lang="en-US" sz="2600" dirty="0"/>
            </a:br>
            <a:r>
              <a:rPr lang="en-US" sz="2600" dirty="0"/>
              <a:t>during an outbreak</a:t>
            </a:r>
          </a:p>
          <a:p>
            <a:pPr lvl="1">
              <a:spcAft>
                <a:spcPts val="600"/>
              </a:spcAft>
            </a:pPr>
            <a:r>
              <a:rPr lang="en-US" sz="2600" u="sng" dirty="0"/>
              <a:t>Appraisals</a:t>
            </a:r>
            <a:br>
              <a:rPr lang="en-US" sz="2600" u="sng" dirty="0"/>
            </a:br>
            <a:r>
              <a:rPr lang="en-US" sz="2600" dirty="0"/>
              <a:t>Where the indemnity for the</a:t>
            </a:r>
            <a:br>
              <a:rPr lang="en-US" sz="2600" dirty="0"/>
            </a:br>
            <a:r>
              <a:rPr lang="en-US" sz="2600" dirty="0"/>
              <a:t>premises is tracked</a:t>
            </a:r>
          </a:p>
          <a:p>
            <a:pPr lvl="1">
              <a:spcAft>
                <a:spcPts val="600"/>
              </a:spcAft>
            </a:pPr>
            <a:r>
              <a:rPr lang="en-US" sz="2600" u="sng" dirty="0"/>
              <a:t>Permits</a:t>
            </a:r>
            <a:br>
              <a:rPr lang="en-US" sz="2600" u="sng" dirty="0"/>
            </a:br>
            <a:r>
              <a:rPr lang="en-US" sz="2600" dirty="0"/>
              <a:t>Where SAHOs can view permits submitted by industry</a:t>
            </a:r>
          </a:p>
          <a:p>
            <a:pPr lvl="1">
              <a:spcAft>
                <a:spcPts val="600"/>
              </a:spcAft>
            </a:pPr>
            <a:r>
              <a:rPr lang="en-US" sz="2600" u="sng" dirty="0"/>
              <a:t>Traces</a:t>
            </a:r>
            <a:br>
              <a:rPr lang="en-US" sz="2600" u="sng" dirty="0"/>
            </a:br>
            <a:r>
              <a:rPr lang="en-US" sz="2600" dirty="0"/>
              <a:t>Where district epidemiologists can track movements </a:t>
            </a:r>
            <a:r>
              <a:rPr lang="en-US" dirty="0"/>
              <a:t>of animals on and off of the premises</a:t>
            </a:r>
          </a:p>
        </p:txBody>
      </p:sp>
      <p:sp>
        <p:nvSpPr>
          <p:cNvPr id="5" name="Slide Number Placeholder 4">
            <a:extLst>
              <a:ext uri="{FF2B5EF4-FFF2-40B4-BE49-F238E27FC236}">
                <a16:creationId xmlns:a16="http://schemas.microsoft.com/office/drawing/2014/main" id="{C6B46261-15AA-4A9B-9CB7-D5D081A3E14A}"/>
              </a:ext>
            </a:extLst>
          </p:cNvPr>
          <p:cNvSpPr>
            <a:spLocks noGrp="1"/>
          </p:cNvSpPr>
          <p:nvPr>
            <p:ph type="sldNum" sz="quarter" idx="12"/>
          </p:nvPr>
        </p:nvSpPr>
        <p:spPr/>
        <p:txBody>
          <a:bodyPr/>
          <a:lstStyle/>
          <a:p>
            <a:fld id="{5A2BFC79-41E0-4965-88E5-DB7B73B0B10F}" type="slidenum">
              <a:rPr lang="en-US" smtClean="0"/>
              <a:pPr/>
              <a:t>12</a:t>
            </a:fld>
            <a:endParaRPr lang="en-US" dirty="0"/>
          </a:p>
        </p:txBody>
      </p:sp>
    </p:spTree>
    <p:extLst>
      <p:ext uri="{BB962C8B-B14F-4D97-AF65-F5344CB8AC3E}">
        <p14:creationId xmlns:p14="http://schemas.microsoft.com/office/powerpoint/2010/main" val="127192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A5FC-1E55-4123-B769-E9C59D2BA6F0}"/>
              </a:ext>
            </a:extLst>
          </p:cNvPr>
          <p:cNvSpPr>
            <a:spLocks noGrp="1"/>
          </p:cNvSpPr>
          <p:nvPr>
            <p:ph type="title"/>
          </p:nvPr>
        </p:nvSpPr>
        <p:spPr>
          <a:xfrm>
            <a:off x="152399" y="990600"/>
            <a:ext cx="2967729" cy="772210"/>
          </a:xfrm>
        </p:spPr>
        <p:txBody>
          <a:bodyPr>
            <a:normAutofit/>
          </a:bodyPr>
          <a:lstStyle/>
          <a:p>
            <a:r>
              <a:rPr lang="en-US" dirty="0"/>
              <a:t>EMRS2 Workflow</a:t>
            </a:r>
          </a:p>
        </p:txBody>
      </p:sp>
      <p:pic>
        <p:nvPicPr>
          <p:cNvPr id="5" name="Content Placeholder 5" descr="Diagram of EMRS Workflow. Green-(Premises/Owner/Animal) Reusable across all incidents. Owned at state level.&#10;Yellow- (Investigation/Activities) Investigation/Incident specific. Owned at incident group level.&#10;Red- (Laboratory Related Activities) Occurs as result of investigation, incident specific&#10;Purple- (Disease Mitigation) Occurs for diagnostic or disease, investigation and incident specific.&#10;Blue- Tracing Activities in response to disease investigation, Incident specific except Global Animal and sometimes movements. &#10;Red Dot- Organization Owned">
            <a:extLst>
              <a:ext uri="{FF2B5EF4-FFF2-40B4-BE49-F238E27FC236}">
                <a16:creationId xmlns:a16="http://schemas.microsoft.com/office/drawing/2014/main" id="{51BD0A1D-B172-44CD-93B9-6A6EDC71783C}"/>
              </a:ext>
            </a:extLst>
          </p:cNvPr>
          <p:cNvPicPr>
            <a:picLocks noChangeAspect="1"/>
          </p:cNvPicPr>
          <p:nvPr/>
        </p:nvPicPr>
        <p:blipFill rotWithShape="1">
          <a:blip r:embed="rId3"/>
          <a:srcRect l="1515" t="5815" r="3031" b="28298"/>
          <a:stretch/>
        </p:blipFill>
        <p:spPr>
          <a:xfrm>
            <a:off x="3352800" y="838200"/>
            <a:ext cx="5638800" cy="5883275"/>
          </a:xfrm>
          <a:prstGeom prst="rect">
            <a:avLst/>
          </a:prstGeom>
        </p:spPr>
      </p:pic>
      <p:sp>
        <p:nvSpPr>
          <p:cNvPr id="4" name="Slide Number Placeholder 3">
            <a:extLst>
              <a:ext uri="{FF2B5EF4-FFF2-40B4-BE49-F238E27FC236}">
                <a16:creationId xmlns:a16="http://schemas.microsoft.com/office/drawing/2014/main" id="{94D9E550-59B0-44A7-A2C0-1310B1ED374A}"/>
              </a:ext>
            </a:extLst>
          </p:cNvPr>
          <p:cNvSpPr>
            <a:spLocks noGrp="1"/>
          </p:cNvSpPr>
          <p:nvPr>
            <p:ph type="sldNum" sz="quarter" idx="12"/>
          </p:nvPr>
        </p:nvSpPr>
        <p:spPr/>
        <p:txBody>
          <a:bodyPr/>
          <a:lstStyle/>
          <a:p>
            <a:fld id="{5A2BFC79-41E0-4965-88E5-DB7B73B0B10F}" type="slidenum">
              <a:rPr lang="en-US" smtClean="0"/>
              <a:pPr/>
              <a:t>13</a:t>
            </a:fld>
            <a:endParaRPr lang="en-US" dirty="0"/>
          </a:p>
        </p:txBody>
      </p:sp>
      <p:sp>
        <p:nvSpPr>
          <p:cNvPr id="6" name="TextBox 5">
            <a:extLst>
              <a:ext uri="{FF2B5EF4-FFF2-40B4-BE49-F238E27FC236}">
                <a16:creationId xmlns:a16="http://schemas.microsoft.com/office/drawing/2014/main" id="{43DA6C6E-F461-4E38-8BAE-C967CE3BDC74}"/>
              </a:ext>
            </a:extLst>
          </p:cNvPr>
          <p:cNvSpPr txBox="1"/>
          <p:nvPr/>
        </p:nvSpPr>
        <p:spPr>
          <a:xfrm>
            <a:off x="7261248" y="871057"/>
            <a:ext cx="1497681" cy="830997"/>
          </a:xfrm>
          <a:prstGeom prst="rect">
            <a:avLst/>
          </a:prstGeom>
          <a:noFill/>
        </p:spPr>
        <p:txBody>
          <a:bodyPr wrap="square" rtlCol="0">
            <a:spAutoFit/>
          </a:bodyPr>
          <a:lstStyle/>
          <a:p>
            <a:r>
              <a:rPr lang="en-US" sz="1200" dirty="0">
                <a:solidFill>
                  <a:schemeClr val="tx1"/>
                </a:solidFill>
                <a:effectLst/>
                <a:latin typeface="+mn-lt"/>
              </a:rPr>
              <a:t>Once opening an investigation these other entities open up</a:t>
            </a:r>
          </a:p>
        </p:txBody>
      </p:sp>
      <p:sp>
        <p:nvSpPr>
          <p:cNvPr id="7" name="TextBox 6">
            <a:extLst>
              <a:ext uri="{FF2B5EF4-FFF2-40B4-BE49-F238E27FC236}">
                <a16:creationId xmlns:a16="http://schemas.microsoft.com/office/drawing/2014/main" id="{58F7807A-2A4D-4BE7-A733-54F6AF9DB92B}"/>
              </a:ext>
            </a:extLst>
          </p:cNvPr>
          <p:cNvSpPr txBox="1"/>
          <p:nvPr/>
        </p:nvSpPr>
        <p:spPr>
          <a:xfrm>
            <a:off x="3979195" y="730374"/>
            <a:ext cx="1354805" cy="646331"/>
          </a:xfrm>
          <a:prstGeom prst="rect">
            <a:avLst/>
          </a:prstGeom>
          <a:noFill/>
        </p:spPr>
        <p:txBody>
          <a:bodyPr wrap="square" rtlCol="0">
            <a:spAutoFit/>
          </a:bodyPr>
          <a:lstStyle/>
          <a:p>
            <a:r>
              <a:rPr lang="en-US" sz="1200" dirty="0">
                <a:solidFill>
                  <a:schemeClr val="tx1"/>
                </a:solidFill>
                <a:effectLst/>
                <a:latin typeface="+mn-lt"/>
              </a:rPr>
              <a:t>It is similar as a family with offspring</a:t>
            </a:r>
          </a:p>
        </p:txBody>
      </p:sp>
      <p:sp>
        <p:nvSpPr>
          <p:cNvPr id="8" name="TextBox 7">
            <a:extLst>
              <a:ext uri="{FF2B5EF4-FFF2-40B4-BE49-F238E27FC236}">
                <a16:creationId xmlns:a16="http://schemas.microsoft.com/office/drawing/2014/main" id="{5099B330-B65B-4363-9A19-17D6B9B51C1F}"/>
              </a:ext>
            </a:extLst>
          </p:cNvPr>
          <p:cNvSpPr txBox="1"/>
          <p:nvPr/>
        </p:nvSpPr>
        <p:spPr>
          <a:xfrm>
            <a:off x="152400" y="1849813"/>
            <a:ext cx="2590800" cy="4628960"/>
          </a:xfrm>
          <a:prstGeom prst="rect">
            <a:avLst/>
          </a:prstGeom>
          <a:noFill/>
        </p:spPr>
        <p:txBody>
          <a:bodyPr wrap="square" rtlCol="0">
            <a:spAutoFit/>
          </a:bodyPr>
          <a:lstStyle/>
          <a:p>
            <a:pPr marL="342900" lvl="0" indent="-342900" fontAlgn="auto">
              <a:spcBef>
                <a:spcPct val="20000"/>
              </a:spcBef>
              <a:spcAft>
                <a:spcPts val="0"/>
              </a:spcAft>
              <a:buFont typeface="Wingdings" panose="05000000000000000000" pitchFamily="2" charset="2"/>
              <a:buChar char="Ø"/>
            </a:pPr>
            <a:r>
              <a:rPr lang="en-US" sz="2200" dirty="0">
                <a:solidFill>
                  <a:prstClr val="black"/>
                </a:solidFill>
                <a:effectLst/>
                <a:latin typeface="Calibri"/>
              </a:rPr>
              <a:t>EMRS2 is a premises-based system</a:t>
            </a:r>
          </a:p>
          <a:p>
            <a:pPr marL="342900" lvl="0" indent="-342900" fontAlgn="auto">
              <a:spcBef>
                <a:spcPct val="20000"/>
              </a:spcBef>
              <a:spcAft>
                <a:spcPts val="0"/>
              </a:spcAft>
              <a:buFont typeface="Wingdings" panose="05000000000000000000" pitchFamily="2" charset="2"/>
              <a:buChar char="Ø"/>
            </a:pPr>
            <a:r>
              <a:rPr lang="en-US" sz="2200" dirty="0">
                <a:solidFill>
                  <a:prstClr val="black"/>
                </a:solidFill>
                <a:effectLst/>
                <a:latin typeface="Calibri"/>
              </a:rPr>
              <a:t>The premises acts as the parent</a:t>
            </a:r>
          </a:p>
          <a:p>
            <a:pPr marL="342900" lvl="0" indent="-342900" fontAlgn="auto">
              <a:spcBef>
                <a:spcPct val="20000"/>
              </a:spcBef>
              <a:spcAft>
                <a:spcPts val="0"/>
              </a:spcAft>
              <a:buFont typeface="Wingdings" panose="05000000000000000000" pitchFamily="2" charset="2"/>
              <a:buChar char="Ø"/>
            </a:pPr>
            <a:r>
              <a:rPr lang="en-US" sz="2200" dirty="0">
                <a:solidFill>
                  <a:prstClr val="black"/>
                </a:solidFill>
                <a:effectLst/>
                <a:latin typeface="Calibri"/>
              </a:rPr>
              <a:t>Investigation, Lab Submissions, Disease Mitigation, and Tracing are the children with additional components</a:t>
            </a:r>
          </a:p>
        </p:txBody>
      </p:sp>
      <p:sp>
        <p:nvSpPr>
          <p:cNvPr id="11" name="TextBox 10">
            <a:extLst>
              <a:ext uri="{FF2B5EF4-FFF2-40B4-BE49-F238E27FC236}">
                <a16:creationId xmlns:a16="http://schemas.microsoft.com/office/drawing/2014/main" id="{1B1FD31D-0B9E-40AF-947F-ABBCA7C5B326}"/>
              </a:ext>
            </a:extLst>
          </p:cNvPr>
          <p:cNvSpPr txBox="1"/>
          <p:nvPr/>
        </p:nvSpPr>
        <p:spPr>
          <a:xfrm>
            <a:off x="2617205" y="3456671"/>
            <a:ext cx="1219200" cy="646331"/>
          </a:xfrm>
          <a:prstGeom prst="rect">
            <a:avLst/>
          </a:prstGeom>
          <a:noFill/>
        </p:spPr>
        <p:txBody>
          <a:bodyPr wrap="square" rtlCol="0">
            <a:spAutoFit/>
          </a:bodyPr>
          <a:lstStyle/>
          <a:p>
            <a:r>
              <a:rPr lang="en-US" sz="1200" dirty="0">
                <a:solidFill>
                  <a:schemeClr val="tx1"/>
                </a:solidFill>
                <a:effectLst/>
                <a:latin typeface="+mn-lt"/>
              </a:rPr>
              <a:t>All these functions work together</a:t>
            </a:r>
          </a:p>
        </p:txBody>
      </p:sp>
    </p:spTree>
    <p:extLst>
      <p:ext uri="{BB962C8B-B14F-4D97-AF65-F5344CB8AC3E}">
        <p14:creationId xmlns:p14="http://schemas.microsoft.com/office/powerpoint/2010/main" val="352182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E9C88-887D-4737-A0B0-FBEE61437CC1}"/>
              </a:ext>
            </a:extLst>
          </p:cNvPr>
          <p:cNvSpPr>
            <a:spLocks noGrp="1"/>
          </p:cNvSpPr>
          <p:nvPr>
            <p:ph type="title"/>
          </p:nvPr>
        </p:nvSpPr>
        <p:spPr/>
        <p:txBody>
          <a:bodyPr/>
          <a:lstStyle/>
          <a:p>
            <a:r>
              <a:rPr lang="en-US" dirty="0"/>
              <a:t>LMS Results Function</a:t>
            </a:r>
          </a:p>
        </p:txBody>
      </p:sp>
      <p:sp>
        <p:nvSpPr>
          <p:cNvPr id="3" name="Content Placeholder 2">
            <a:extLst>
              <a:ext uri="{FF2B5EF4-FFF2-40B4-BE49-F238E27FC236}">
                <a16:creationId xmlns:a16="http://schemas.microsoft.com/office/drawing/2014/main" id="{57536C0A-834C-4CD2-A518-BC3B650882AA}"/>
              </a:ext>
            </a:extLst>
          </p:cNvPr>
          <p:cNvSpPr>
            <a:spLocks noGrp="1"/>
          </p:cNvSpPr>
          <p:nvPr>
            <p:ph idx="1"/>
          </p:nvPr>
        </p:nvSpPr>
        <p:spPr>
          <a:xfrm>
            <a:off x="457200" y="1600201"/>
            <a:ext cx="8305800" cy="2438399"/>
          </a:xfrm>
        </p:spPr>
        <p:txBody>
          <a:bodyPr>
            <a:normAutofit fontScale="92500" lnSpcReduction="20000"/>
          </a:bodyPr>
          <a:lstStyle/>
          <a:p>
            <a:pPr>
              <a:spcAft>
                <a:spcPts val="600"/>
              </a:spcAft>
            </a:pPr>
            <a:r>
              <a:rPr lang="en-US" sz="2600" dirty="0"/>
              <a:t>Electronically messaged (</a:t>
            </a:r>
            <a:r>
              <a:rPr lang="en-US" sz="2600" dirty="0" err="1"/>
              <a:t>i.e</a:t>
            </a:r>
            <a:r>
              <a:rPr lang="en-US" sz="2600" dirty="0"/>
              <a:t> imported) lab results from National Animal Health Laboratory Network (NAHLN) labs and National Veterinary Services Laboratories (NVSL) show up in the LMS Accessions feature</a:t>
            </a:r>
          </a:p>
          <a:p>
            <a:pPr>
              <a:spcAft>
                <a:spcPts val="600"/>
              </a:spcAft>
            </a:pPr>
            <a:r>
              <a:rPr lang="en-US" sz="2600" dirty="0"/>
              <a:t>LMS result automatically links to the Premises ID</a:t>
            </a:r>
          </a:p>
          <a:p>
            <a:pPr>
              <a:spcAft>
                <a:spcPts val="600"/>
              </a:spcAft>
            </a:pPr>
            <a:r>
              <a:rPr lang="en-US" sz="2600" dirty="0"/>
              <a:t>This allows for timely and accurate receipt of lab results</a:t>
            </a:r>
          </a:p>
          <a:p>
            <a:endParaRPr lang="en-US" dirty="0"/>
          </a:p>
        </p:txBody>
      </p:sp>
      <p:pic>
        <p:nvPicPr>
          <p:cNvPr id="5" name="Picture 4" descr="Table of LMS Results&#10;">
            <a:extLst>
              <a:ext uri="{FF2B5EF4-FFF2-40B4-BE49-F238E27FC236}">
                <a16:creationId xmlns:a16="http://schemas.microsoft.com/office/drawing/2014/main" id="{876BEFBC-A0BA-45A7-AEB3-D59F22BB6C96}"/>
              </a:ext>
            </a:extLst>
          </p:cNvPr>
          <p:cNvPicPr>
            <a:picLocks noChangeAspect="1"/>
          </p:cNvPicPr>
          <p:nvPr/>
        </p:nvPicPr>
        <p:blipFill rotWithShape="1">
          <a:blip r:embed="rId2"/>
          <a:srcRect r="14926"/>
          <a:stretch/>
        </p:blipFill>
        <p:spPr>
          <a:xfrm>
            <a:off x="148310" y="4678466"/>
            <a:ext cx="8847379" cy="1860446"/>
          </a:xfrm>
          <a:prstGeom prst="rect">
            <a:avLst/>
          </a:prstGeom>
        </p:spPr>
      </p:pic>
      <p:sp>
        <p:nvSpPr>
          <p:cNvPr id="4" name="Slide Number Placeholder 3">
            <a:extLst>
              <a:ext uri="{FF2B5EF4-FFF2-40B4-BE49-F238E27FC236}">
                <a16:creationId xmlns:a16="http://schemas.microsoft.com/office/drawing/2014/main" id="{3161A877-00F2-4729-B6AC-6B639B0272BE}"/>
              </a:ext>
            </a:extLst>
          </p:cNvPr>
          <p:cNvSpPr>
            <a:spLocks noGrp="1"/>
          </p:cNvSpPr>
          <p:nvPr>
            <p:ph type="sldNum" sz="quarter" idx="12"/>
          </p:nvPr>
        </p:nvSpPr>
        <p:spPr/>
        <p:txBody>
          <a:bodyPr/>
          <a:lstStyle/>
          <a:p>
            <a:fld id="{5A2BFC79-41E0-4965-88E5-DB7B73B0B10F}" type="slidenum">
              <a:rPr lang="en-US" smtClean="0"/>
              <a:pPr/>
              <a:t>14</a:t>
            </a:fld>
            <a:endParaRPr lang="en-US" dirty="0"/>
          </a:p>
        </p:txBody>
      </p:sp>
    </p:spTree>
    <p:extLst>
      <p:ext uri="{BB962C8B-B14F-4D97-AF65-F5344CB8AC3E}">
        <p14:creationId xmlns:p14="http://schemas.microsoft.com/office/powerpoint/2010/main" val="309629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608" y="838201"/>
            <a:ext cx="7422992" cy="762000"/>
          </a:xfrm>
        </p:spPr>
        <p:txBody>
          <a:bodyPr>
            <a:normAutofit/>
          </a:bodyPr>
          <a:lstStyle/>
          <a:p>
            <a:r>
              <a:rPr lang="en-US" dirty="0">
                <a:solidFill>
                  <a:schemeClr val="tx1"/>
                </a:solidFill>
              </a:rPr>
              <a:t>LMS Results </a:t>
            </a:r>
            <a:r>
              <a:rPr lang="en-US" dirty="0"/>
              <a:t>Function</a:t>
            </a:r>
            <a:br>
              <a:rPr lang="en-US" sz="675" dirty="0"/>
            </a:br>
            <a:endParaRPr lang="en-US" sz="675" dirty="0"/>
          </a:p>
        </p:txBody>
      </p:sp>
      <p:pic>
        <p:nvPicPr>
          <p:cNvPr id="4" name="Picture 3" descr="A graph with LMS Results. Have sample names and numbers.&#10;"/>
          <p:cNvPicPr>
            <a:picLocks noChangeAspect="1"/>
          </p:cNvPicPr>
          <p:nvPr/>
        </p:nvPicPr>
        <p:blipFill>
          <a:blip r:embed="rId2"/>
          <a:stretch>
            <a:fillRect/>
          </a:stretch>
        </p:blipFill>
        <p:spPr>
          <a:xfrm>
            <a:off x="1676400" y="1828800"/>
            <a:ext cx="6084890" cy="2395829"/>
          </a:xfrm>
          <a:prstGeom prst="rect">
            <a:avLst/>
          </a:prstGeom>
        </p:spPr>
      </p:pic>
      <p:sp>
        <p:nvSpPr>
          <p:cNvPr id="3" name="TextBox 2">
            <a:extLst>
              <a:ext uri="{FF2B5EF4-FFF2-40B4-BE49-F238E27FC236}">
                <a16:creationId xmlns:a16="http://schemas.microsoft.com/office/drawing/2014/main" id="{FFC2C8E6-023B-4D2C-A142-22EB5EF09609}"/>
              </a:ext>
            </a:extLst>
          </p:cNvPr>
          <p:cNvSpPr txBox="1"/>
          <p:nvPr/>
        </p:nvSpPr>
        <p:spPr>
          <a:xfrm>
            <a:off x="1143000" y="4558090"/>
            <a:ext cx="7651592" cy="1569660"/>
          </a:xfrm>
          <a:prstGeom prst="rect">
            <a:avLst/>
          </a:prstGeom>
          <a:noFill/>
        </p:spPr>
        <p:txBody>
          <a:bodyPr wrap="square" rtlCol="0">
            <a:spAutoFit/>
          </a:bodyPr>
          <a:lstStyle/>
          <a:p>
            <a:r>
              <a:rPr lang="en-US" sz="2400" dirty="0">
                <a:solidFill>
                  <a:schemeClr val="tx1"/>
                </a:solidFill>
                <a:effectLst/>
                <a:latin typeface="+mn-lt"/>
              </a:rPr>
              <a:t>On-site Disease Reporting Officers (DRO) and USDA Veterinarians can now use these results to help make decisions on the status of not just that premises, but the incident response. </a:t>
            </a:r>
          </a:p>
        </p:txBody>
      </p:sp>
      <p:sp>
        <p:nvSpPr>
          <p:cNvPr id="5" name="Rectangle 4">
            <a:extLst>
              <a:ext uri="{FF2B5EF4-FFF2-40B4-BE49-F238E27FC236}">
                <a16:creationId xmlns:a16="http://schemas.microsoft.com/office/drawing/2014/main" id="{48B3BC83-03DF-400B-85AF-7621D74BF2F2}"/>
              </a:ext>
              <a:ext uri="{C183D7F6-B498-43B3-948B-1728B52AA6E4}">
                <adec:decorative xmlns:adec="http://schemas.microsoft.com/office/drawing/2017/decorative" val="1"/>
              </a:ext>
            </a:extLst>
          </p:cNvPr>
          <p:cNvSpPr/>
          <p:nvPr/>
        </p:nvSpPr>
        <p:spPr>
          <a:xfrm>
            <a:off x="4191000" y="2133600"/>
            <a:ext cx="914400" cy="1905000"/>
          </a:xfrm>
          <a:prstGeom prst="rect">
            <a:avLst/>
          </a:prstGeom>
          <a:solidFill>
            <a:srgbClr val="FFFFF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F5BDDB9-2698-444F-A737-B550DC62A3D1}"/>
              </a:ext>
              <a:ext uri="{C183D7F6-B498-43B3-948B-1728B52AA6E4}">
                <adec:decorative xmlns:adec="http://schemas.microsoft.com/office/drawing/2017/decorative" val="1"/>
              </a:ext>
            </a:extLst>
          </p:cNvPr>
          <p:cNvSpPr/>
          <p:nvPr/>
        </p:nvSpPr>
        <p:spPr>
          <a:xfrm>
            <a:off x="1828800" y="2095500"/>
            <a:ext cx="304800" cy="1905000"/>
          </a:xfrm>
          <a:prstGeom prst="rect">
            <a:avLst/>
          </a:prstGeom>
          <a:solidFill>
            <a:srgbClr val="BCBEB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1BADBFE0-847E-45DF-A557-697633EF3E9E}"/>
              </a:ext>
            </a:extLst>
          </p:cNvPr>
          <p:cNvSpPr>
            <a:spLocks noGrp="1"/>
          </p:cNvSpPr>
          <p:nvPr>
            <p:ph type="sldNum" sz="quarter" idx="12"/>
          </p:nvPr>
        </p:nvSpPr>
        <p:spPr/>
        <p:txBody>
          <a:bodyPr/>
          <a:lstStyle/>
          <a:p>
            <a:fld id="{5A2BFC79-41E0-4965-88E5-DB7B73B0B10F}" type="slidenum">
              <a:rPr lang="en-US" smtClean="0"/>
              <a:pPr/>
              <a:t>15</a:t>
            </a:fld>
            <a:endParaRPr lang="en-US" dirty="0"/>
          </a:p>
        </p:txBody>
      </p:sp>
    </p:spTree>
    <p:extLst>
      <p:ext uri="{BB962C8B-B14F-4D97-AF65-F5344CB8AC3E}">
        <p14:creationId xmlns:p14="http://schemas.microsoft.com/office/powerpoint/2010/main" val="39530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4584-2976-4CE6-BEBD-38ADBD35D1A5}"/>
              </a:ext>
            </a:extLst>
          </p:cNvPr>
          <p:cNvSpPr>
            <a:spLocks noGrp="1"/>
          </p:cNvSpPr>
          <p:nvPr>
            <p:ph type="title"/>
          </p:nvPr>
        </p:nvSpPr>
        <p:spPr/>
        <p:txBody>
          <a:bodyPr/>
          <a:lstStyle/>
          <a:p>
            <a:r>
              <a:rPr lang="en-US" dirty="0"/>
              <a:t>Tally Sheets Function</a:t>
            </a:r>
          </a:p>
        </p:txBody>
      </p:sp>
      <p:sp>
        <p:nvSpPr>
          <p:cNvPr id="3" name="Content Placeholder 2">
            <a:extLst>
              <a:ext uri="{FF2B5EF4-FFF2-40B4-BE49-F238E27FC236}">
                <a16:creationId xmlns:a16="http://schemas.microsoft.com/office/drawing/2014/main" id="{93EA67BD-5C37-4553-B0B0-BA876729659C}"/>
              </a:ext>
            </a:extLst>
          </p:cNvPr>
          <p:cNvSpPr>
            <a:spLocks noGrp="1"/>
          </p:cNvSpPr>
          <p:nvPr>
            <p:ph idx="1"/>
          </p:nvPr>
        </p:nvSpPr>
        <p:spPr>
          <a:xfrm>
            <a:off x="457200" y="1600200"/>
            <a:ext cx="8229600" cy="4953000"/>
          </a:xfrm>
        </p:spPr>
        <p:txBody>
          <a:bodyPr>
            <a:normAutofit fontScale="85000" lnSpcReduction="20000"/>
          </a:bodyPr>
          <a:lstStyle/>
          <a:p>
            <a:pPr>
              <a:spcAft>
                <a:spcPts val="1200"/>
              </a:spcAft>
            </a:pPr>
            <a:r>
              <a:rPr lang="en-US" dirty="0"/>
              <a:t>Tally Sheets are a significant part of managing an incident.  </a:t>
            </a:r>
          </a:p>
          <a:p>
            <a:pPr>
              <a:spcAft>
                <a:spcPts val="1200"/>
              </a:spcAft>
            </a:pPr>
            <a:r>
              <a:rPr lang="en-US" dirty="0"/>
              <a:t>Tally Sheets are used by the Disease Reporting Officer, the Situation Unit Leader, and the National Situation Unit while responding to an animal emergency disease incident.</a:t>
            </a:r>
          </a:p>
          <a:p>
            <a:pPr>
              <a:spcAft>
                <a:spcPts val="1200"/>
              </a:spcAft>
            </a:pPr>
            <a:r>
              <a:rPr lang="en-US" dirty="0"/>
              <a:t>The information recorded on the Tally Sheet must be validated and updated throughout the incident.</a:t>
            </a:r>
          </a:p>
          <a:p>
            <a:pPr>
              <a:spcAft>
                <a:spcPts val="1200"/>
              </a:spcAft>
            </a:pPr>
            <a:r>
              <a:rPr lang="en-US" dirty="0"/>
              <a:t>After a Positive Diagnosis status has been created for a premises by the Disease Reporting Officer, a Tally Sheet is created.</a:t>
            </a:r>
          </a:p>
          <a:p>
            <a:pPr>
              <a:spcAft>
                <a:spcPts val="1200"/>
              </a:spcAft>
            </a:pPr>
            <a:r>
              <a:rPr lang="en-US" dirty="0"/>
              <a:t>The Tally Sheet documents critical tracking information for Infected and Dangerous Contact premises in summary form on a single page in EMRS2.  </a:t>
            </a:r>
          </a:p>
          <a:p>
            <a:pPr marL="0" indent="0">
              <a:spcAft>
                <a:spcPts val="1200"/>
              </a:spcAft>
              <a:buNone/>
            </a:pPr>
            <a:endParaRPr lang="en-US" sz="2600" dirty="0"/>
          </a:p>
        </p:txBody>
      </p:sp>
      <p:sp>
        <p:nvSpPr>
          <p:cNvPr id="4" name="Slide Number Placeholder 3">
            <a:extLst>
              <a:ext uri="{FF2B5EF4-FFF2-40B4-BE49-F238E27FC236}">
                <a16:creationId xmlns:a16="http://schemas.microsoft.com/office/drawing/2014/main" id="{A15C3554-7B3D-4593-AD09-1A9C6CAC7891}"/>
              </a:ext>
            </a:extLst>
          </p:cNvPr>
          <p:cNvSpPr>
            <a:spLocks noGrp="1"/>
          </p:cNvSpPr>
          <p:nvPr>
            <p:ph type="sldNum" sz="quarter" idx="12"/>
          </p:nvPr>
        </p:nvSpPr>
        <p:spPr/>
        <p:txBody>
          <a:bodyPr/>
          <a:lstStyle/>
          <a:p>
            <a:fld id="{5A2BFC79-41E0-4965-88E5-DB7B73B0B10F}" type="slidenum">
              <a:rPr lang="en-US" smtClean="0"/>
              <a:pPr/>
              <a:t>16</a:t>
            </a:fld>
            <a:endParaRPr lang="en-US" dirty="0"/>
          </a:p>
        </p:txBody>
      </p:sp>
    </p:spTree>
    <p:extLst>
      <p:ext uri="{BB962C8B-B14F-4D97-AF65-F5344CB8AC3E}">
        <p14:creationId xmlns:p14="http://schemas.microsoft.com/office/powerpoint/2010/main" val="535430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E9D4-36D9-4D7D-B226-F62699DFEF53}"/>
              </a:ext>
            </a:extLst>
          </p:cNvPr>
          <p:cNvSpPr>
            <a:spLocks noGrp="1"/>
          </p:cNvSpPr>
          <p:nvPr>
            <p:ph type="title"/>
          </p:nvPr>
        </p:nvSpPr>
        <p:spPr/>
        <p:txBody>
          <a:bodyPr/>
          <a:lstStyle/>
          <a:p>
            <a:r>
              <a:rPr lang="en-US" dirty="0"/>
              <a:t>Tally Sheets Function</a:t>
            </a:r>
          </a:p>
        </p:txBody>
      </p:sp>
      <p:pic>
        <p:nvPicPr>
          <p:cNvPr id="6" name="Content Placeholder 5" descr="Graphical user interface, application displaying the tally sheet page&#10;">
            <a:extLst>
              <a:ext uri="{FF2B5EF4-FFF2-40B4-BE49-F238E27FC236}">
                <a16:creationId xmlns:a16="http://schemas.microsoft.com/office/drawing/2014/main" id="{D1BCBD2A-8C7C-4100-BDB4-957F4485BB85}"/>
              </a:ext>
            </a:extLst>
          </p:cNvPr>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976351" y="3156833"/>
            <a:ext cx="7024649" cy="3587679"/>
          </a:xfrm>
        </p:spPr>
      </p:pic>
      <p:sp>
        <p:nvSpPr>
          <p:cNvPr id="7" name="TextBox 6">
            <a:extLst>
              <a:ext uri="{FF2B5EF4-FFF2-40B4-BE49-F238E27FC236}">
                <a16:creationId xmlns:a16="http://schemas.microsoft.com/office/drawing/2014/main" id="{ABE77931-8F4B-4D10-A3F7-41B5EEF0E970}"/>
              </a:ext>
            </a:extLst>
          </p:cNvPr>
          <p:cNvSpPr txBox="1"/>
          <p:nvPr/>
        </p:nvSpPr>
        <p:spPr>
          <a:xfrm>
            <a:off x="838200" y="1447800"/>
            <a:ext cx="7848600" cy="156966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tx1"/>
                </a:solidFill>
                <a:effectLst/>
                <a:latin typeface="+mn-lt"/>
              </a:rPr>
              <a:t>Links to Premises, Animal Business and Investigation</a:t>
            </a:r>
          </a:p>
          <a:p>
            <a:pPr marL="342900" indent="-342900">
              <a:buFont typeface="Wingdings" panose="05000000000000000000" pitchFamily="2" charset="2"/>
              <a:buChar char="Ø"/>
            </a:pPr>
            <a:r>
              <a:rPr lang="en-US" sz="2400" dirty="0">
                <a:solidFill>
                  <a:schemeClr val="tx1"/>
                </a:solidFill>
                <a:effectLst/>
                <a:latin typeface="+mn-lt"/>
              </a:rPr>
              <a:t>Contains sections on Indemnity, Surveillance, Disease Status, Clinical Signs, Vaccination, Euthanasia, Disposal, Cleaning, Disinfection, Release and Restocking.</a:t>
            </a:r>
          </a:p>
        </p:txBody>
      </p:sp>
      <p:sp>
        <p:nvSpPr>
          <p:cNvPr id="3" name="Slide Number Placeholder 2">
            <a:extLst>
              <a:ext uri="{FF2B5EF4-FFF2-40B4-BE49-F238E27FC236}">
                <a16:creationId xmlns:a16="http://schemas.microsoft.com/office/drawing/2014/main" id="{2AA28A88-73E7-472A-9934-89FF560F397A}"/>
              </a:ext>
            </a:extLst>
          </p:cNvPr>
          <p:cNvSpPr>
            <a:spLocks noGrp="1"/>
          </p:cNvSpPr>
          <p:nvPr>
            <p:ph type="sldNum" sz="quarter" idx="12"/>
          </p:nvPr>
        </p:nvSpPr>
        <p:spPr/>
        <p:txBody>
          <a:bodyPr/>
          <a:lstStyle/>
          <a:p>
            <a:fld id="{5A2BFC79-41E0-4965-88E5-DB7B73B0B10F}" type="slidenum">
              <a:rPr lang="en-US" smtClean="0"/>
              <a:pPr/>
              <a:t>17</a:t>
            </a:fld>
            <a:endParaRPr lang="en-US" dirty="0"/>
          </a:p>
        </p:txBody>
      </p:sp>
    </p:spTree>
    <p:extLst>
      <p:ext uri="{BB962C8B-B14F-4D97-AF65-F5344CB8AC3E}">
        <p14:creationId xmlns:p14="http://schemas.microsoft.com/office/powerpoint/2010/main" val="218873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Depopulation, Disposal, and Disinfection Functions (3D)</a:t>
            </a:r>
          </a:p>
        </p:txBody>
      </p:sp>
      <p:sp>
        <p:nvSpPr>
          <p:cNvPr id="3" name="Content Placeholder 2"/>
          <p:cNvSpPr>
            <a:spLocks noGrp="1"/>
          </p:cNvSpPr>
          <p:nvPr>
            <p:ph idx="1"/>
          </p:nvPr>
        </p:nvSpPr>
        <p:spPr>
          <a:xfrm>
            <a:off x="452657" y="1447800"/>
            <a:ext cx="8229600" cy="1295400"/>
          </a:xfrm>
        </p:spPr>
        <p:txBody>
          <a:bodyPr>
            <a:normAutofit/>
          </a:bodyPr>
          <a:lstStyle/>
          <a:p>
            <a:r>
              <a:rPr lang="en-US" sz="2400" dirty="0"/>
              <a:t>Euthanasia and Disposal is created via the investigation record to accurately track documents for depopulation.</a:t>
            </a:r>
          </a:p>
          <a:p>
            <a:r>
              <a:rPr lang="en-US" sz="2400" dirty="0"/>
              <a:t>Cleaning and Disinfection is created similarly.</a:t>
            </a:r>
          </a:p>
          <a:p>
            <a:endParaRPr lang="en-US" sz="2400" dirty="0"/>
          </a:p>
        </p:txBody>
      </p:sp>
      <p:pic>
        <p:nvPicPr>
          <p:cNvPr id="4" name="Picture 3" descr="Graphical user interface, application for 3D"/>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a:xfrm>
            <a:off x="990600" y="2895600"/>
            <a:ext cx="7153714" cy="3581400"/>
          </a:xfrm>
          <a:prstGeom prst="rect">
            <a:avLst/>
          </a:prstGeom>
        </p:spPr>
      </p:pic>
      <p:sp>
        <p:nvSpPr>
          <p:cNvPr id="5" name="Slide Number Placeholder 4">
            <a:extLst>
              <a:ext uri="{FF2B5EF4-FFF2-40B4-BE49-F238E27FC236}">
                <a16:creationId xmlns:a16="http://schemas.microsoft.com/office/drawing/2014/main" id="{CBBD7EFE-D094-428C-87B0-83A8B1404FD4}"/>
              </a:ext>
            </a:extLst>
          </p:cNvPr>
          <p:cNvSpPr>
            <a:spLocks noGrp="1"/>
          </p:cNvSpPr>
          <p:nvPr>
            <p:ph type="sldNum" sz="quarter" idx="12"/>
          </p:nvPr>
        </p:nvSpPr>
        <p:spPr/>
        <p:txBody>
          <a:bodyPr/>
          <a:lstStyle/>
          <a:p>
            <a:fld id="{5A2BFC79-41E0-4965-88E5-DB7B73B0B10F}" type="slidenum">
              <a:rPr lang="en-US" smtClean="0"/>
              <a:pPr/>
              <a:t>18</a:t>
            </a:fld>
            <a:endParaRPr lang="en-US" dirty="0"/>
          </a:p>
        </p:txBody>
      </p:sp>
    </p:spTree>
    <p:extLst>
      <p:ext uri="{BB962C8B-B14F-4D97-AF65-F5344CB8AC3E}">
        <p14:creationId xmlns:p14="http://schemas.microsoft.com/office/powerpoint/2010/main" val="2533503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Permits and Permit Movement Functions</a:t>
            </a:r>
          </a:p>
        </p:txBody>
      </p:sp>
      <p:sp>
        <p:nvSpPr>
          <p:cNvPr id="7" name="Slide Number Placeholder 6">
            <a:extLst>
              <a:ext uri="{FF2B5EF4-FFF2-40B4-BE49-F238E27FC236}">
                <a16:creationId xmlns:a16="http://schemas.microsoft.com/office/drawing/2014/main" id="{80BFEFB6-381E-4E98-A93E-49BE32791520}"/>
              </a:ext>
            </a:extLst>
          </p:cNvPr>
          <p:cNvSpPr>
            <a:spLocks noGrp="1"/>
          </p:cNvSpPr>
          <p:nvPr>
            <p:ph type="sldNum" sz="quarter" idx="12"/>
          </p:nvPr>
        </p:nvSpPr>
        <p:spPr/>
        <p:txBody>
          <a:bodyPr/>
          <a:lstStyle/>
          <a:p>
            <a:fld id="{5A2BFC79-41E0-4965-88E5-DB7B73B0B10F}" type="slidenum">
              <a:rPr lang="en-US" smtClean="0"/>
              <a:pPr/>
              <a:t>19</a:t>
            </a:fld>
            <a:endParaRPr lang="en-US" dirty="0"/>
          </a:p>
        </p:txBody>
      </p:sp>
      <p:sp>
        <p:nvSpPr>
          <p:cNvPr id="8" name="Title 1">
            <a:extLst>
              <a:ext uri="{FF2B5EF4-FFF2-40B4-BE49-F238E27FC236}">
                <a16:creationId xmlns:a16="http://schemas.microsoft.com/office/drawing/2014/main" id="{A26DD18E-B2F6-458B-9C2B-A4648D330439}"/>
              </a:ext>
            </a:extLst>
          </p:cNvPr>
          <p:cNvSpPr txBox="1">
            <a:spLocks/>
          </p:cNvSpPr>
          <p:nvPr/>
        </p:nvSpPr>
        <p:spPr>
          <a:xfrm>
            <a:off x="215794" y="1655839"/>
            <a:ext cx="3835611" cy="208884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30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fontAlgn="auto">
              <a:spcAft>
                <a:spcPts val="0"/>
              </a:spcAft>
            </a:pPr>
            <a:r>
              <a:rPr lang="en-US" sz="1600" dirty="0">
                <a:solidFill>
                  <a:schemeClr val="tx1"/>
                </a:solidFill>
                <a:effectLst/>
                <a:cs typeface="Arial" panose="020B0604020202020204" pitchFamily="34" charset="0"/>
              </a:rPr>
              <a:t>                   Permit Requests: Entry</a:t>
            </a:r>
            <a:br>
              <a:rPr lang="en-US" sz="1600" dirty="0">
                <a:solidFill>
                  <a:schemeClr val="tx1"/>
                </a:solidFill>
                <a:effectLst/>
                <a:cs typeface="Arial" panose="020B0604020202020204" pitchFamily="34" charset="0"/>
              </a:rPr>
            </a:br>
            <a:r>
              <a:rPr lang="en-US" sz="1600" b="0" dirty="0">
                <a:solidFill>
                  <a:schemeClr val="tx1"/>
                </a:solidFill>
                <a:effectLst/>
                <a:cs typeface="Arial" panose="020B0604020202020204" pitchFamily="34" charset="0"/>
              </a:rPr>
              <a:t>- Through Gateway by Industry</a:t>
            </a:r>
            <a:br>
              <a:rPr lang="en-US" sz="1600" b="0" dirty="0">
                <a:solidFill>
                  <a:schemeClr val="tx1"/>
                </a:solidFill>
                <a:effectLst/>
                <a:cs typeface="Arial" panose="020B0604020202020204" pitchFamily="34" charset="0"/>
              </a:rPr>
            </a:br>
            <a:r>
              <a:rPr lang="en-US" sz="1600" b="0" dirty="0">
                <a:solidFill>
                  <a:schemeClr val="tx1"/>
                </a:solidFill>
                <a:effectLst/>
                <a:cs typeface="Arial" panose="020B0604020202020204" pitchFamily="34" charset="0"/>
              </a:rPr>
              <a:t>- Manually by State or Federal employees</a:t>
            </a:r>
            <a:br>
              <a:rPr lang="en-US" sz="1600" b="0" dirty="0">
                <a:solidFill>
                  <a:schemeClr val="tx1"/>
                </a:solidFill>
                <a:effectLst/>
                <a:cs typeface="Arial" panose="020B0604020202020204" pitchFamily="34" charset="0"/>
              </a:rPr>
            </a:br>
            <a:br>
              <a:rPr lang="en-US" sz="1600" b="0" dirty="0">
                <a:solidFill>
                  <a:schemeClr val="tx1"/>
                </a:solidFill>
                <a:effectLst/>
                <a:cs typeface="Arial" panose="020B0604020202020204" pitchFamily="34" charset="0"/>
              </a:rPr>
            </a:br>
            <a:r>
              <a:rPr lang="en-US" sz="1600" b="0" dirty="0">
                <a:solidFill>
                  <a:schemeClr val="tx1"/>
                </a:solidFill>
                <a:effectLst/>
                <a:cs typeface="Arial" panose="020B0604020202020204" pitchFamily="34" charset="0"/>
              </a:rPr>
              <a:t>                </a:t>
            </a:r>
            <a:r>
              <a:rPr lang="en-US" sz="1600" dirty="0">
                <a:solidFill>
                  <a:schemeClr val="tx1"/>
                </a:solidFill>
                <a:effectLst/>
                <a:cs typeface="Arial" panose="020B0604020202020204" pitchFamily="34" charset="0"/>
              </a:rPr>
              <a:t>Permit Requests: Review</a:t>
            </a:r>
            <a:br>
              <a:rPr lang="en-US" sz="1600" b="0" dirty="0">
                <a:solidFill>
                  <a:schemeClr val="tx1"/>
                </a:solidFill>
                <a:effectLst/>
                <a:cs typeface="Arial" panose="020B0604020202020204" pitchFamily="34" charset="0"/>
              </a:rPr>
            </a:br>
            <a:r>
              <a:rPr lang="en-US" sz="1600" b="0" dirty="0">
                <a:solidFill>
                  <a:schemeClr val="tx1"/>
                </a:solidFill>
                <a:effectLst/>
                <a:cs typeface="Arial" panose="020B0604020202020204" pitchFamily="34" charset="0"/>
              </a:rPr>
              <a:t>- Reviewed by State Animal Health Official</a:t>
            </a:r>
            <a:br>
              <a:rPr lang="en-US" sz="1600" b="0" dirty="0">
                <a:solidFill>
                  <a:schemeClr val="tx1"/>
                </a:solidFill>
                <a:effectLst/>
                <a:cs typeface="Arial" panose="020B0604020202020204" pitchFamily="34" charset="0"/>
              </a:rPr>
            </a:br>
            <a:r>
              <a:rPr lang="en-US" sz="1600" b="0" dirty="0">
                <a:solidFill>
                  <a:schemeClr val="tx1"/>
                </a:solidFill>
                <a:effectLst/>
                <a:cs typeface="Arial" panose="020B0604020202020204" pitchFamily="34" charset="0"/>
              </a:rPr>
              <a:t>- Accept or Reject</a:t>
            </a:r>
            <a:endParaRPr lang="en-US" sz="1600" dirty="0">
              <a:solidFill>
                <a:schemeClr val="bg1">
                  <a:lumMod val="95000"/>
                  <a:lumOff val="5000"/>
                </a:schemeClr>
              </a:solidFill>
              <a:effectLst/>
              <a:cs typeface="Arial" panose="020B0604020202020204" pitchFamily="34" charset="0"/>
            </a:endParaRPr>
          </a:p>
        </p:txBody>
      </p:sp>
      <p:sp>
        <p:nvSpPr>
          <p:cNvPr id="10" name="Title 1">
            <a:extLst>
              <a:ext uri="{FF2B5EF4-FFF2-40B4-BE49-F238E27FC236}">
                <a16:creationId xmlns:a16="http://schemas.microsoft.com/office/drawing/2014/main" id="{2B9D3044-4449-44C8-BFA7-507F56CAF9FB}"/>
              </a:ext>
            </a:extLst>
          </p:cNvPr>
          <p:cNvSpPr txBox="1">
            <a:spLocks/>
          </p:cNvSpPr>
          <p:nvPr/>
        </p:nvSpPr>
        <p:spPr>
          <a:xfrm>
            <a:off x="5627686" y="2760858"/>
            <a:ext cx="3329528" cy="149082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sz="1600" b="1" cap="none" dirty="0">
                <a:effectLst/>
                <a:latin typeface="+mn-lt"/>
                <a:cs typeface="Arial" panose="020B0604020202020204" pitchFamily="34" charset="0"/>
              </a:rPr>
              <a:t>                           Permits</a:t>
            </a:r>
          </a:p>
          <a:p>
            <a:pPr marL="285750" indent="-285750">
              <a:buFontTx/>
              <a:buChar char="-"/>
            </a:pPr>
            <a:r>
              <a:rPr lang="en-US" sz="1600" cap="none" dirty="0">
                <a:effectLst/>
                <a:latin typeface="+mn-lt"/>
                <a:cs typeface="Arial" panose="020B0604020202020204" pitchFamily="34" charset="0"/>
              </a:rPr>
              <a:t>State of Origin Reviews and Approves or Denies</a:t>
            </a:r>
          </a:p>
          <a:p>
            <a:pPr marL="285750" indent="-285750">
              <a:buFontTx/>
              <a:buChar char="-"/>
            </a:pPr>
            <a:r>
              <a:rPr lang="en-US" sz="1600" cap="none" dirty="0">
                <a:effectLst/>
                <a:latin typeface="+mn-lt"/>
                <a:cs typeface="Arial" panose="020B0604020202020204" pitchFamily="34" charset="0"/>
              </a:rPr>
              <a:t>State of Destination Approves or Denies in EMRS2</a:t>
            </a:r>
          </a:p>
        </p:txBody>
      </p:sp>
      <p:sp>
        <p:nvSpPr>
          <p:cNvPr id="11" name="Title 1">
            <a:extLst>
              <a:ext uri="{FF2B5EF4-FFF2-40B4-BE49-F238E27FC236}">
                <a16:creationId xmlns:a16="http://schemas.microsoft.com/office/drawing/2014/main" id="{BBBE2F40-353B-4EB4-8B82-15650FD1A94C}"/>
              </a:ext>
            </a:extLst>
          </p:cNvPr>
          <p:cNvSpPr txBox="1">
            <a:spLocks/>
          </p:cNvSpPr>
          <p:nvPr/>
        </p:nvSpPr>
        <p:spPr>
          <a:xfrm>
            <a:off x="543866" y="4752456"/>
            <a:ext cx="3835611" cy="1548255"/>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sz="1600" b="1" cap="none" dirty="0">
                <a:effectLst/>
                <a:latin typeface="+mn-lt"/>
                <a:cs typeface="Arial" panose="020B0604020202020204" pitchFamily="34" charset="0"/>
              </a:rPr>
              <a:t>                             Movements</a:t>
            </a:r>
          </a:p>
          <a:p>
            <a:pPr marL="285750" indent="-285750">
              <a:buFontTx/>
              <a:buChar char="-"/>
            </a:pPr>
            <a:r>
              <a:rPr lang="en-US" sz="1600" cap="none" dirty="0">
                <a:effectLst/>
                <a:latin typeface="+mn-lt"/>
                <a:cs typeface="Arial" panose="020B0604020202020204" pitchFamily="34" charset="0"/>
              </a:rPr>
              <a:t>Industry enters Movements under approved Permits </a:t>
            </a:r>
          </a:p>
          <a:p>
            <a:pPr marL="285750" indent="-285750">
              <a:buFontTx/>
              <a:buChar char="-"/>
            </a:pPr>
            <a:r>
              <a:rPr lang="en-US" sz="1600" cap="none" dirty="0">
                <a:effectLst/>
                <a:latin typeface="+mn-lt"/>
                <a:cs typeface="Arial" panose="020B0604020202020204" pitchFamily="34" charset="0"/>
              </a:rPr>
              <a:t>Industry indicates the accession number of the required negative testing</a:t>
            </a:r>
            <a:endParaRPr lang="en-US" sz="1600" cap="none" dirty="0">
              <a:solidFill>
                <a:schemeClr val="bg1">
                  <a:lumMod val="95000"/>
                  <a:lumOff val="5000"/>
                </a:schemeClr>
              </a:solidFill>
              <a:latin typeface="+mn-lt"/>
              <a:cs typeface="Arial" panose="020B0604020202020204" pitchFamily="34" charset="0"/>
            </a:endParaRPr>
          </a:p>
        </p:txBody>
      </p:sp>
      <p:cxnSp>
        <p:nvCxnSpPr>
          <p:cNvPr id="12" name="Straight Arrow Connector 11" descr="Connecting Permit Request to Permits&#10;">
            <a:extLst>
              <a:ext uri="{FF2B5EF4-FFF2-40B4-BE49-F238E27FC236}">
                <a16:creationId xmlns:a16="http://schemas.microsoft.com/office/drawing/2014/main" id="{022D27D8-702E-4388-9184-10D0C35B7B66}"/>
              </a:ext>
            </a:extLst>
          </p:cNvPr>
          <p:cNvCxnSpPr/>
          <p:nvPr/>
        </p:nvCxnSpPr>
        <p:spPr>
          <a:xfrm>
            <a:off x="4261575" y="2760858"/>
            <a:ext cx="1070198" cy="4858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descr="Connecting Permits to Movements&#10;">
            <a:extLst>
              <a:ext uri="{FF2B5EF4-FFF2-40B4-BE49-F238E27FC236}">
                <a16:creationId xmlns:a16="http://schemas.microsoft.com/office/drawing/2014/main" id="{C78B24BE-65BE-4E62-AB78-F83F3F73534C}"/>
              </a:ext>
            </a:extLst>
          </p:cNvPr>
          <p:cNvCxnSpPr/>
          <p:nvPr/>
        </p:nvCxnSpPr>
        <p:spPr>
          <a:xfrm flipH="1">
            <a:off x="4549384" y="4436966"/>
            <a:ext cx="1078302" cy="6469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6378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1EFB-F204-4F8B-ACF2-DECD8F7FF567}"/>
              </a:ext>
            </a:extLst>
          </p:cNvPr>
          <p:cNvSpPr>
            <a:spLocks noGrp="1"/>
          </p:cNvSpPr>
          <p:nvPr>
            <p:ph type="title"/>
          </p:nvPr>
        </p:nvSpPr>
        <p:spPr/>
        <p:txBody>
          <a:bodyPr/>
          <a:lstStyle/>
          <a:p>
            <a:r>
              <a:rPr lang="en-US" dirty="0"/>
              <a:t>Introduction EMRS2</a:t>
            </a:r>
          </a:p>
        </p:txBody>
      </p:sp>
      <p:sp>
        <p:nvSpPr>
          <p:cNvPr id="3" name="Content Placeholder 2">
            <a:extLst>
              <a:ext uri="{FF2B5EF4-FFF2-40B4-BE49-F238E27FC236}">
                <a16:creationId xmlns:a16="http://schemas.microsoft.com/office/drawing/2014/main" id="{103BD6D4-9371-45FD-A757-FE2CC755BB68}"/>
              </a:ext>
            </a:extLst>
          </p:cNvPr>
          <p:cNvSpPr>
            <a:spLocks noGrp="1"/>
          </p:cNvSpPr>
          <p:nvPr>
            <p:ph idx="1"/>
          </p:nvPr>
        </p:nvSpPr>
        <p:spPr>
          <a:xfrm>
            <a:off x="457200" y="1600200"/>
            <a:ext cx="8229600" cy="4525963"/>
          </a:xfrm>
        </p:spPr>
        <p:txBody>
          <a:bodyPr>
            <a:normAutofit lnSpcReduction="10000"/>
          </a:bodyPr>
          <a:lstStyle/>
          <a:p>
            <a:pPr>
              <a:spcAft>
                <a:spcPts val="600"/>
              </a:spcAft>
            </a:pPr>
            <a:r>
              <a:rPr lang="en-US" dirty="0"/>
              <a:t>EMRS2 is an interactive database used as USDA’s official system of record for animal health incidents and Foreign Animal Disease (FAD) investigations in United States.</a:t>
            </a:r>
          </a:p>
          <a:p>
            <a:pPr>
              <a:spcAft>
                <a:spcPts val="600"/>
              </a:spcAft>
            </a:pPr>
            <a:r>
              <a:rPr lang="en-US" dirty="0"/>
              <a:t>States may request that premises data are imported into EMRS2 so that information is available to assist response operations in the event of an outbreak. </a:t>
            </a:r>
          </a:p>
          <a:p>
            <a:pPr>
              <a:spcAft>
                <a:spcPts val="600"/>
              </a:spcAft>
            </a:pPr>
            <a:r>
              <a:rPr lang="en-US" dirty="0"/>
              <a:t>EMRS2 provides a secure yet accessible system for data collection, management, analysis, and reporting. </a:t>
            </a:r>
          </a:p>
        </p:txBody>
      </p:sp>
      <p:sp>
        <p:nvSpPr>
          <p:cNvPr id="4" name="Slide Number Placeholder 3">
            <a:extLst>
              <a:ext uri="{FF2B5EF4-FFF2-40B4-BE49-F238E27FC236}">
                <a16:creationId xmlns:a16="http://schemas.microsoft.com/office/drawing/2014/main" id="{FB2FBEB8-6479-4FCC-9E30-9C764EE1FD9D}"/>
              </a:ext>
            </a:extLst>
          </p:cNvPr>
          <p:cNvSpPr>
            <a:spLocks noGrp="1"/>
          </p:cNvSpPr>
          <p:nvPr>
            <p:ph type="sldNum" sz="quarter" idx="12"/>
          </p:nvPr>
        </p:nvSpPr>
        <p:spPr/>
        <p:txBody>
          <a:bodyPr/>
          <a:lstStyle/>
          <a:p>
            <a:fld id="{5A2BFC79-41E0-4965-88E5-DB7B73B0B10F}" type="slidenum">
              <a:rPr lang="en-US" smtClean="0"/>
              <a:pPr/>
              <a:t>2</a:t>
            </a:fld>
            <a:endParaRPr lang="en-US" dirty="0"/>
          </a:p>
        </p:txBody>
      </p:sp>
    </p:spTree>
    <p:extLst>
      <p:ext uri="{BB962C8B-B14F-4D97-AF65-F5344CB8AC3E}">
        <p14:creationId xmlns:p14="http://schemas.microsoft.com/office/powerpoint/2010/main" val="994571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20744"/>
            <a:ext cx="8229600" cy="914400"/>
          </a:xfrm>
        </p:spPr>
        <p:txBody>
          <a:bodyPr/>
          <a:lstStyle/>
          <a:p>
            <a:r>
              <a:rPr lang="en-US" dirty="0"/>
              <a:t>EMRS2 Functions and Entities</a:t>
            </a:r>
          </a:p>
        </p:txBody>
      </p:sp>
      <p:pic>
        <p:nvPicPr>
          <p:cNvPr id="5" name="Picture 4" descr="Graphical user interface, application&#10;"/>
          <p:cNvPicPr>
            <a:picLocks noChangeAspect="1"/>
          </p:cNvPicPr>
          <p:nvPr/>
        </p:nvPicPr>
        <p:blipFill rotWithShape="1">
          <a:blip r:embed="rId2"/>
          <a:srcRect t="2267"/>
          <a:stretch/>
        </p:blipFill>
        <p:spPr>
          <a:xfrm>
            <a:off x="4281130" y="2277252"/>
            <a:ext cx="4544139" cy="3336989"/>
          </a:xfrm>
          <a:prstGeom prst="rect">
            <a:avLst/>
          </a:prstGeom>
        </p:spPr>
      </p:pic>
      <p:sp>
        <p:nvSpPr>
          <p:cNvPr id="3" name="Content Placeholder 2"/>
          <p:cNvSpPr>
            <a:spLocks noGrp="1"/>
          </p:cNvSpPr>
          <p:nvPr>
            <p:ph idx="1"/>
          </p:nvPr>
        </p:nvSpPr>
        <p:spPr>
          <a:xfrm>
            <a:off x="318731" y="1684315"/>
            <a:ext cx="3948469" cy="4792685"/>
          </a:xfrm>
        </p:spPr>
        <p:txBody>
          <a:bodyPr>
            <a:normAutofit fontScale="85000" lnSpcReduction="20000"/>
          </a:bodyPr>
          <a:lstStyle/>
          <a:p>
            <a:r>
              <a:rPr lang="en-US" b="1" dirty="0"/>
              <a:t>Resource Management</a:t>
            </a:r>
          </a:p>
          <a:p>
            <a:pPr lvl="1"/>
            <a:r>
              <a:rPr lang="en-US" u="sng" dirty="0"/>
              <a:t>EMRS Resources</a:t>
            </a:r>
            <a:r>
              <a:rPr lang="en-US" dirty="0"/>
              <a:t>      Personnel available for work to be assigned</a:t>
            </a:r>
          </a:p>
          <a:p>
            <a:pPr lvl="1"/>
            <a:r>
              <a:rPr lang="en-US" u="sng" dirty="0"/>
              <a:t>Resource Orders and Assignments                 </a:t>
            </a:r>
            <a:r>
              <a:rPr lang="en-US" dirty="0"/>
              <a:t>Process requests for personnel </a:t>
            </a:r>
          </a:p>
          <a:p>
            <a:pPr lvl="1"/>
            <a:r>
              <a:rPr lang="en-US" u="sng" dirty="0"/>
              <a:t>Rotations</a:t>
            </a:r>
            <a:r>
              <a:rPr lang="en-US" dirty="0"/>
              <a:t>                         Check personnel into and out of an incident </a:t>
            </a:r>
          </a:p>
          <a:p>
            <a:pPr lvl="1"/>
            <a:r>
              <a:rPr lang="en-US" u="sng" dirty="0"/>
              <a:t>214 Daily Logs</a:t>
            </a:r>
            <a:r>
              <a:rPr lang="en-US" dirty="0"/>
              <a:t>                 Manage Case Manager 214s (Activity Log)</a:t>
            </a:r>
          </a:p>
          <a:p>
            <a:pPr lvl="1"/>
            <a:r>
              <a:rPr lang="en-US" u="sng" dirty="0"/>
              <a:t>Incident and Routine</a:t>
            </a:r>
            <a:r>
              <a:rPr lang="en-US" dirty="0"/>
              <a:t>         Track and Manage Fleet and Property</a:t>
            </a:r>
          </a:p>
          <a:p>
            <a:pPr marL="0" indent="0">
              <a:buNone/>
            </a:pPr>
            <a:endParaRPr lang="en-US" dirty="0"/>
          </a:p>
        </p:txBody>
      </p:sp>
      <p:sp>
        <p:nvSpPr>
          <p:cNvPr id="4" name="Slide Number Placeholder 3">
            <a:extLst>
              <a:ext uri="{FF2B5EF4-FFF2-40B4-BE49-F238E27FC236}">
                <a16:creationId xmlns:a16="http://schemas.microsoft.com/office/drawing/2014/main" id="{AC3D0497-7B05-4630-9D46-E5DE73DF028C}"/>
              </a:ext>
            </a:extLst>
          </p:cNvPr>
          <p:cNvSpPr>
            <a:spLocks noGrp="1"/>
          </p:cNvSpPr>
          <p:nvPr>
            <p:ph type="sldNum" sz="quarter" idx="12"/>
          </p:nvPr>
        </p:nvSpPr>
        <p:spPr/>
        <p:txBody>
          <a:bodyPr/>
          <a:lstStyle/>
          <a:p>
            <a:fld id="{5A2BFC79-41E0-4965-88E5-DB7B73B0B10F}" type="slidenum">
              <a:rPr lang="en-US" smtClean="0"/>
              <a:pPr/>
              <a:t>20</a:t>
            </a:fld>
            <a:endParaRPr lang="en-US" dirty="0"/>
          </a:p>
        </p:txBody>
      </p:sp>
      <p:sp>
        <p:nvSpPr>
          <p:cNvPr id="6" name="Arrow: Up 5">
            <a:extLst>
              <a:ext uri="{FF2B5EF4-FFF2-40B4-BE49-F238E27FC236}">
                <a16:creationId xmlns:a16="http://schemas.microsoft.com/office/drawing/2014/main" id="{4DF3D190-6001-4702-A596-A1F974235586}"/>
              </a:ext>
              <a:ext uri="{C183D7F6-B498-43B3-948B-1728B52AA6E4}">
                <adec:decorative xmlns:adec="http://schemas.microsoft.com/office/drawing/2017/decorative" val="1"/>
              </a:ext>
            </a:extLst>
          </p:cNvPr>
          <p:cNvSpPr/>
          <p:nvPr/>
        </p:nvSpPr>
        <p:spPr>
          <a:xfrm rot="19543859">
            <a:off x="8643190" y="3001478"/>
            <a:ext cx="152400" cy="152400"/>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88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EMRS2 Functions and Entities</a:t>
            </a:r>
          </a:p>
        </p:txBody>
      </p:sp>
      <p:sp>
        <p:nvSpPr>
          <p:cNvPr id="3" name="Content Placeholder 2"/>
          <p:cNvSpPr>
            <a:spLocks noGrp="1"/>
          </p:cNvSpPr>
          <p:nvPr>
            <p:ph idx="1"/>
          </p:nvPr>
        </p:nvSpPr>
        <p:spPr>
          <a:xfrm>
            <a:off x="457200" y="1600200"/>
            <a:ext cx="4013063" cy="5181600"/>
          </a:xfrm>
        </p:spPr>
        <p:txBody>
          <a:bodyPr>
            <a:normAutofit fontScale="40000" lnSpcReduction="20000"/>
          </a:bodyPr>
          <a:lstStyle/>
          <a:p>
            <a:r>
              <a:rPr lang="en-US" sz="5500" b="1" dirty="0"/>
              <a:t>Resource Management continued</a:t>
            </a:r>
          </a:p>
          <a:p>
            <a:pPr lvl="1"/>
            <a:r>
              <a:rPr lang="en-US" sz="5000" u="sng" dirty="0"/>
              <a:t>213RRs</a:t>
            </a:r>
            <a:r>
              <a:rPr lang="en-US" sz="5000" dirty="0"/>
              <a:t>                                    Incident personnel set approval requirements for resource requests. The requests can be for supplies, Fleet, Equipment, Personnel, locally contracted Services and National Veterinary Stockpile (NVS) Catalog Items </a:t>
            </a:r>
          </a:p>
          <a:p>
            <a:pPr lvl="1"/>
            <a:r>
              <a:rPr lang="en-US" sz="5000" u="sng" dirty="0"/>
              <a:t>Financial</a:t>
            </a:r>
            <a:r>
              <a:rPr lang="en-US" sz="5000" dirty="0"/>
              <a:t>                                      Track and manage Incident Contracts</a:t>
            </a:r>
          </a:p>
          <a:p>
            <a:pPr lvl="1"/>
            <a:r>
              <a:rPr lang="en-US" sz="5000" u="sng" dirty="0"/>
              <a:t>213 Inventory Items</a:t>
            </a:r>
            <a:r>
              <a:rPr lang="en-US" sz="5000" dirty="0"/>
              <a:t>                    View available items that can be requested </a:t>
            </a:r>
          </a:p>
          <a:p>
            <a:pPr lvl="1"/>
            <a:r>
              <a:rPr lang="en-US" sz="5000" u="sng" dirty="0"/>
              <a:t>Inventory Management for Supplies (</a:t>
            </a:r>
            <a:r>
              <a:rPr lang="en-US" sz="5000" dirty="0"/>
              <a:t>in development)</a:t>
            </a:r>
            <a:endParaRPr lang="en-US" sz="4000" dirty="0"/>
          </a:p>
          <a:p>
            <a:endParaRPr lang="en-US" dirty="0"/>
          </a:p>
        </p:txBody>
      </p:sp>
      <p:pic>
        <p:nvPicPr>
          <p:cNvPr id="4" name="Picture 3" descr="Graphical user interface, application"/>
          <p:cNvPicPr>
            <a:picLocks noChangeAspect="1"/>
          </p:cNvPicPr>
          <p:nvPr/>
        </p:nvPicPr>
        <p:blipFill>
          <a:blip r:embed="rId2"/>
          <a:stretch>
            <a:fillRect/>
          </a:stretch>
        </p:blipFill>
        <p:spPr>
          <a:xfrm>
            <a:off x="4800600" y="2286000"/>
            <a:ext cx="4151146" cy="2667000"/>
          </a:xfrm>
          <a:prstGeom prst="rect">
            <a:avLst/>
          </a:prstGeom>
        </p:spPr>
      </p:pic>
      <p:sp>
        <p:nvSpPr>
          <p:cNvPr id="5" name="Slide Number Placeholder 4">
            <a:extLst>
              <a:ext uri="{FF2B5EF4-FFF2-40B4-BE49-F238E27FC236}">
                <a16:creationId xmlns:a16="http://schemas.microsoft.com/office/drawing/2014/main" id="{5F8C74C8-C0C1-4653-A7EE-2449372E0841}"/>
              </a:ext>
            </a:extLst>
          </p:cNvPr>
          <p:cNvSpPr>
            <a:spLocks noGrp="1"/>
          </p:cNvSpPr>
          <p:nvPr>
            <p:ph type="sldNum" sz="quarter" idx="12"/>
          </p:nvPr>
        </p:nvSpPr>
        <p:spPr/>
        <p:txBody>
          <a:bodyPr/>
          <a:lstStyle/>
          <a:p>
            <a:fld id="{5A2BFC79-41E0-4965-88E5-DB7B73B0B10F}" type="slidenum">
              <a:rPr lang="en-US" smtClean="0"/>
              <a:pPr/>
              <a:t>21</a:t>
            </a:fld>
            <a:endParaRPr lang="en-US" dirty="0"/>
          </a:p>
        </p:txBody>
      </p:sp>
    </p:spTree>
    <p:extLst>
      <p:ext uri="{BB962C8B-B14F-4D97-AF65-F5344CB8AC3E}">
        <p14:creationId xmlns:p14="http://schemas.microsoft.com/office/powerpoint/2010/main" val="649012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085D-5053-4BA9-A847-7D2182D4C22A}"/>
              </a:ext>
            </a:extLst>
          </p:cNvPr>
          <p:cNvSpPr>
            <a:spLocks noGrp="1"/>
          </p:cNvSpPr>
          <p:nvPr>
            <p:ph type="title"/>
          </p:nvPr>
        </p:nvSpPr>
        <p:spPr>
          <a:xfrm>
            <a:off x="1828800" y="4320469"/>
            <a:ext cx="5486400" cy="471079"/>
          </a:xfrm>
        </p:spPr>
        <p:txBody>
          <a:bodyPr>
            <a:normAutofit fontScale="90000"/>
          </a:bodyPr>
          <a:lstStyle/>
          <a:p>
            <a:pPr algn="ctr"/>
            <a:r>
              <a:rPr lang="en-US" sz="2800" dirty="0"/>
              <a:t>Resource Management: Fleet</a:t>
            </a:r>
          </a:p>
        </p:txBody>
      </p:sp>
      <p:pic>
        <p:nvPicPr>
          <p:cNvPr id="7" name="Picture Placeholder 6" descr="Graphical user interface, application for resource management of fleet">
            <a:extLst>
              <a:ext uri="{FF2B5EF4-FFF2-40B4-BE49-F238E27FC236}">
                <a16:creationId xmlns:a16="http://schemas.microsoft.com/office/drawing/2014/main" id="{90001F91-39B1-4745-B469-B26B0D61B089}"/>
              </a:ext>
            </a:extLst>
          </p:cNvPr>
          <p:cNvPicPr>
            <a:picLocks noGrp="1" noChangeAspect="1"/>
          </p:cNvPicPr>
          <p:nvPr>
            <p:ph type="pic" idx="1"/>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2" t="269" r="517"/>
          <a:stretch/>
        </p:blipFill>
        <p:spPr>
          <a:xfrm>
            <a:off x="990600" y="976677"/>
            <a:ext cx="7162800" cy="3325438"/>
          </a:xfrm>
        </p:spPr>
      </p:pic>
      <p:sp>
        <p:nvSpPr>
          <p:cNvPr id="4" name="Text Placeholder 3">
            <a:extLst>
              <a:ext uri="{FF2B5EF4-FFF2-40B4-BE49-F238E27FC236}">
                <a16:creationId xmlns:a16="http://schemas.microsoft.com/office/drawing/2014/main" id="{153A4046-C6D6-438D-89AD-921F77882749}"/>
              </a:ext>
            </a:extLst>
          </p:cNvPr>
          <p:cNvSpPr>
            <a:spLocks noGrp="1"/>
          </p:cNvSpPr>
          <p:nvPr>
            <p:ph type="body" sz="half" idx="2"/>
          </p:nvPr>
        </p:nvSpPr>
        <p:spPr>
          <a:xfrm>
            <a:off x="457200" y="4876801"/>
            <a:ext cx="7848600" cy="1662112"/>
          </a:xfrm>
        </p:spPr>
        <p:txBody>
          <a:bodyPr>
            <a:normAutofit lnSpcReduction="10000"/>
          </a:bodyPr>
          <a:lstStyle/>
          <a:p>
            <a:pPr marL="285750" indent="-285750">
              <a:buFont typeface="Wingdings" panose="05000000000000000000" pitchFamily="2" charset="2"/>
              <a:buChar char="Ø"/>
            </a:pPr>
            <a:r>
              <a:rPr lang="en-US" sz="2000" dirty="0"/>
              <a:t>Above is an example of how vehicles would be handled on an incident. The vehicle’s licenses plate number, model, and make would be recorded. As well as which individual it was assigned to. </a:t>
            </a:r>
          </a:p>
          <a:p>
            <a:pPr marL="285750" indent="-285750">
              <a:buFont typeface="Wingdings" panose="05000000000000000000" pitchFamily="2" charset="2"/>
              <a:buChar char="Ø"/>
            </a:pPr>
            <a:r>
              <a:rPr lang="en-US" sz="2000" dirty="0"/>
              <a:t>Personnel assigned to the incident are also managed in the Resource Management Entity.</a:t>
            </a:r>
          </a:p>
        </p:txBody>
      </p:sp>
      <p:sp>
        <p:nvSpPr>
          <p:cNvPr id="3" name="Slide Number Placeholder 2">
            <a:extLst>
              <a:ext uri="{FF2B5EF4-FFF2-40B4-BE49-F238E27FC236}">
                <a16:creationId xmlns:a16="http://schemas.microsoft.com/office/drawing/2014/main" id="{E6C69A1A-0A4E-4041-9DF5-890D9249B415}"/>
              </a:ext>
            </a:extLst>
          </p:cNvPr>
          <p:cNvSpPr>
            <a:spLocks noGrp="1"/>
          </p:cNvSpPr>
          <p:nvPr>
            <p:ph type="sldNum" sz="quarter" idx="12"/>
          </p:nvPr>
        </p:nvSpPr>
        <p:spPr/>
        <p:txBody>
          <a:bodyPr/>
          <a:lstStyle/>
          <a:p>
            <a:fld id="{5A2BFC79-41E0-4965-88E5-DB7B73B0B10F}" type="slidenum">
              <a:rPr lang="en-US" smtClean="0"/>
              <a:pPr/>
              <a:t>22</a:t>
            </a:fld>
            <a:endParaRPr lang="en-US" dirty="0"/>
          </a:p>
        </p:txBody>
      </p:sp>
    </p:spTree>
    <p:extLst>
      <p:ext uri="{BB962C8B-B14F-4D97-AF65-F5344CB8AC3E}">
        <p14:creationId xmlns:p14="http://schemas.microsoft.com/office/powerpoint/2010/main" val="3439699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410" y="914400"/>
            <a:ext cx="5481180" cy="642293"/>
          </a:xfrm>
        </p:spPr>
        <p:txBody>
          <a:bodyPr>
            <a:noAutofit/>
          </a:bodyPr>
          <a:lstStyle/>
          <a:p>
            <a:pPr algn="ctr"/>
            <a:r>
              <a:rPr lang="en-US" dirty="0"/>
              <a:t>EMRS2 Functions and Entities</a:t>
            </a:r>
            <a:br>
              <a:rPr lang="en-US" dirty="0">
                <a:solidFill>
                  <a:schemeClr val="bg1">
                    <a:lumMod val="95000"/>
                    <a:lumOff val="5000"/>
                  </a:schemeClr>
                </a:solidFill>
              </a:rPr>
            </a:br>
            <a:endParaRPr lang="en-US" dirty="0">
              <a:solidFill>
                <a:schemeClr val="bg1">
                  <a:lumMod val="95000"/>
                  <a:lumOff val="5000"/>
                </a:schemeClr>
              </a:solidFill>
            </a:endParaRPr>
          </a:p>
        </p:txBody>
      </p:sp>
      <p:pic>
        <p:nvPicPr>
          <p:cNvPr id="3" name="Picture 2" descr="Graphical user interface, application"/>
          <p:cNvPicPr>
            <a:picLocks noChangeAspect="1"/>
          </p:cNvPicPr>
          <p:nvPr/>
        </p:nvPicPr>
        <p:blipFill rotWithShape="1">
          <a:blip r:embed="rId2"/>
          <a:srcRect r="8955"/>
          <a:stretch/>
        </p:blipFill>
        <p:spPr>
          <a:xfrm>
            <a:off x="4180114" y="2330252"/>
            <a:ext cx="4746171" cy="2197496"/>
          </a:xfrm>
          <a:prstGeom prst="rect">
            <a:avLst/>
          </a:prstGeom>
        </p:spPr>
      </p:pic>
      <p:sp>
        <p:nvSpPr>
          <p:cNvPr id="4" name="TextBox 3"/>
          <p:cNvSpPr txBox="1"/>
          <p:nvPr/>
        </p:nvSpPr>
        <p:spPr>
          <a:xfrm>
            <a:off x="304800" y="1449117"/>
            <a:ext cx="3810000" cy="5078313"/>
          </a:xfrm>
          <a:prstGeom prst="rect">
            <a:avLst/>
          </a:prstGeom>
          <a:noFill/>
        </p:spPr>
        <p:txBody>
          <a:bodyPr wrap="square" rtlCol="0">
            <a:spAutoFit/>
          </a:bodyPr>
          <a:lstStyle/>
          <a:p>
            <a:pPr marL="457200" indent="-457200">
              <a:buFont typeface="Wingdings" panose="05000000000000000000" pitchFamily="2" charset="2"/>
              <a:buChar char="Ø"/>
            </a:pPr>
            <a:r>
              <a:rPr lang="en-US" sz="2400" b="1" dirty="0">
                <a:solidFill>
                  <a:schemeClr val="tx1"/>
                </a:solidFill>
                <a:effectLst/>
                <a:latin typeface="+mn-lt"/>
              </a:rPr>
              <a:t>Knowledge Management</a:t>
            </a:r>
          </a:p>
          <a:p>
            <a:pPr marL="914400" lvl="1" indent="-457200">
              <a:buFont typeface="Calibri" panose="020F0502020204030204" pitchFamily="34" charset="0"/>
              <a:buChar char="‒"/>
            </a:pPr>
            <a:r>
              <a:rPr lang="en-US" sz="2000" u="sng" dirty="0">
                <a:solidFill>
                  <a:schemeClr val="tx1"/>
                </a:solidFill>
                <a:effectLst/>
                <a:latin typeface="+mn-lt"/>
              </a:rPr>
              <a:t>Incident Documents</a:t>
            </a:r>
            <a:r>
              <a:rPr lang="en-US" sz="2000" dirty="0">
                <a:solidFill>
                  <a:schemeClr val="tx1"/>
                </a:solidFill>
                <a:effectLst/>
                <a:latin typeface="+mn-lt"/>
              </a:rPr>
              <a:t> Digital versions of all documents created by the incident is stored </a:t>
            </a:r>
          </a:p>
          <a:p>
            <a:pPr marL="914400" lvl="1" indent="-457200">
              <a:buFont typeface="Calibri" panose="020F0502020204030204" pitchFamily="34" charset="0"/>
              <a:buChar char="‒"/>
            </a:pPr>
            <a:r>
              <a:rPr lang="en-US" sz="2000" u="sng" dirty="0">
                <a:solidFill>
                  <a:schemeClr val="tx1"/>
                </a:solidFill>
                <a:effectLst/>
                <a:latin typeface="+mn-lt"/>
              </a:rPr>
              <a:t>Training Materials </a:t>
            </a:r>
            <a:r>
              <a:rPr lang="en-US" sz="2000" dirty="0">
                <a:solidFill>
                  <a:schemeClr val="tx1"/>
                </a:solidFill>
                <a:effectLst/>
                <a:latin typeface="+mn-lt"/>
              </a:rPr>
              <a:t>        You can find many instructions on how to navigate EMRS2  </a:t>
            </a:r>
          </a:p>
          <a:p>
            <a:pPr marL="914400" lvl="1" indent="-457200">
              <a:buFont typeface="Calibri" panose="020F0502020204030204" pitchFamily="34" charset="0"/>
              <a:buChar char="‒"/>
            </a:pPr>
            <a:r>
              <a:rPr lang="en-US" sz="2000" u="sng" dirty="0">
                <a:solidFill>
                  <a:schemeClr val="tx1"/>
                </a:solidFill>
                <a:effectLst/>
                <a:latin typeface="+mn-lt"/>
              </a:rPr>
              <a:t>FAD Reference Documents</a:t>
            </a:r>
            <a:r>
              <a:rPr lang="en-US" sz="2000" dirty="0">
                <a:solidFill>
                  <a:schemeClr val="tx1"/>
                </a:solidFill>
                <a:effectLst/>
                <a:latin typeface="+mn-lt"/>
              </a:rPr>
              <a:t>                 USDA policy documents</a:t>
            </a:r>
          </a:p>
          <a:p>
            <a:pPr marL="914400" lvl="1" indent="-457200">
              <a:buFont typeface="Calibri" panose="020F0502020204030204" pitchFamily="34" charset="0"/>
              <a:buChar char="‒"/>
            </a:pPr>
            <a:r>
              <a:rPr lang="en-US" sz="2000" u="sng" dirty="0">
                <a:solidFill>
                  <a:schemeClr val="tx1"/>
                </a:solidFill>
                <a:effectLst/>
                <a:latin typeface="+mn-lt"/>
              </a:rPr>
              <a:t>Epidemiology Management </a:t>
            </a:r>
            <a:r>
              <a:rPr lang="en-US" sz="2000" dirty="0">
                <a:solidFill>
                  <a:schemeClr val="tx1"/>
                </a:solidFill>
                <a:effectLst/>
                <a:latin typeface="+mn-lt"/>
              </a:rPr>
              <a:t>           Stores Epidemiology Questionnaires</a:t>
            </a:r>
          </a:p>
        </p:txBody>
      </p:sp>
      <p:sp>
        <p:nvSpPr>
          <p:cNvPr id="5" name="Slide Number Placeholder 4">
            <a:extLst>
              <a:ext uri="{FF2B5EF4-FFF2-40B4-BE49-F238E27FC236}">
                <a16:creationId xmlns:a16="http://schemas.microsoft.com/office/drawing/2014/main" id="{5B094246-5A69-4C46-9640-7724D22F1E88}"/>
              </a:ext>
            </a:extLst>
          </p:cNvPr>
          <p:cNvSpPr>
            <a:spLocks noGrp="1"/>
          </p:cNvSpPr>
          <p:nvPr>
            <p:ph type="sldNum" sz="quarter" idx="12"/>
          </p:nvPr>
        </p:nvSpPr>
        <p:spPr/>
        <p:txBody>
          <a:bodyPr/>
          <a:lstStyle/>
          <a:p>
            <a:fld id="{5A2BFC79-41E0-4965-88E5-DB7B73B0B10F}" type="slidenum">
              <a:rPr lang="en-US" smtClean="0"/>
              <a:pPr/>
              <a:t>23</a:t>
            </a:fld>
            <a:endParaRPr lang="en-US" dirty="0"/>
          </a:p>
        </p:txBody>
      </p:sp>
      <p:sp>
        <p:nvSpPr>
          <p:cNvPr id="6" name="Arrow: Up 5">
            <a:extLst>
              <a:ext uri="{FF2B5EF4-FFF2-40B4-BE49-F238E27FC236}">
                <a16:creationId xmlns:a16="http://schemas.microsoft.com/office/drawing/2014/main" id="{652897A7-CE7B-4483-901A-8734806A07FD}"/>
              </a:ext>
              <a:ext uri="{C183D7F6-B498-43B3-948B-1728B52AA6E4}">
                <adec:decorative xmlns:adec="http://schemas.microsoft.com/office/drawing/2017/decorative" val="1"/>
              </a:ext>
            </a:extLst>
          </p:cNvPr>
          <p:cNvSpPr/>
          <p:nvPr/>
        </p:nvSpPr>
        <p:spPr>
          <a:xfrm rot="19543859">
            <a:off x="7236389" y="2849078"/>
            <a:ext cx="152400" cy="152400"/>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2393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EMRS2 Functions and Entities</a:t>
            </a:r>
          </a:p>
        </p:txBody>
      </p:sp>
      <p:pic>
        <p:nvPicPr>
          <p:cNvPr id="4" name="Content Placeholder 3" descr="Graphical user interface, application"/>
          <p:cNvPicPr>
            <a:picLocks noGrp="1" noChangeAspect="1"/>
          </p:cNvPicPr>
          <p:nvPr>
            <p:ph idx="1"/>
          </p:nvPr>
        </p:nvPicPr>
        <p:blipFill>
          <a:blip r:embed="rId2"/>
          <a:stretch>
            <a:fillRect/>
          </a:stretch>
        </p:blipFill>
        <p:spPr>
          <a:xfrm>
            <a:off x="3995057" y="2286000"/>
            <a:ext cx="4953000" cy="2536370"/>
          </a:xfrm>
          <a:prstGeom prst="rect">
            <a:avLst/>
          </a:prstGeom>
        </p:spPr>
      </p:pic>
      <p:sp>
        <p:nvSpPr>
          <p:cNvPr id="5" name="TextBox 4"/>
          <p:cNvSpPr txBox="1"/>
          <p:nvPr/>
        </p:nvSpPr>
        <p:spPr>
          <a:xfrm>
            <a:off x="304800" y="1676400"/>
            <a:ext cx="3733800" cy="4955203"/>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solidFill>
                  <a:schemeClr val="tx1"/>
                </a:solidFill>
                <a:effectLst/>
                <a:latin typeface="+mn-lt"/>
              </a:rPr>
              <a:t>Enterprise Reporting</a:t>
            </a:r>
            <a:r>
              <a:rPr lang="en-US" sz="2400" dirty="0">
                <a:solidFill>
                  <a:schemeClr val="tx1"/>
                </a:solidFill>
                <a:effectLst/>
                <a:latin typeface="+mn-lt"/>
              </a:rPr>
              <a:t> </a:t>
            </a:r>
          </a:p>
          <a:p>
            <a:pPr marL="914400" lvl="1" indent="-457200">
              <a:buFont typeface="Calibri" panose="020F0502020204030204" pitchFamily="34" charset="0"/>
              <a:buChar char="‒"/>
            </a:pPr>
            <a:r>
              <a:rPr lang="en-US" sz="2400" u="sng" dirty="0">
                <a:solidFill>
                  <a:schemeClr val="tx1"/>
                </a:solidFill>
                <a:effectLst/>
                <a:latin typeface="+mn-lt"/>
              </a:rPr>
              <a:t>Mapping</a:t>
            </a:r>
            <a:r>
              <a:rPr lang="en-US" sz="2400" dirty="0">
                <a:solidFill>
                  <a:schemeClr val="tx1"/>
                </a:solidFill>
                <a:effectLst/>
                <a:latin typeface="+mn-lt"/>
              </a:rPr>
              <a:t>        Incident epidemiologist can create a visual overview of incident </a:t>
            </a:r>
          </a:p>
          <a:p>
            <a:pPr marL="914400" lvl="1" indent="-457200">
              <a:buFont typeface="Calibri" panose="020F0502020204030204" pitchFamily="34" charset="0"/>
              <a:buChar char="‒"/>
            </a:pPr>
            <a:r>
              <a:rPr lang="en-US" sz="2400" u="sng" dirty="0">
                <a:solidFill>
                  <a:schemeClr val="tx1"/>
                </a:solidFill>
                <a:effectLst/>
                <a:latin typeface="+mn-lt"/>
              </a:rPr>
              <a:t>Traceability</a:t>
            </a:r>
            <a:r>
              <a:rPr lang="en-US" sz="2400" dirty="0">
                <a:solidFill>
                  <a:schemeClr val="tx1"/>
                </a:solidFill>
                <a:effectLst/>
                <a:latin typeface="+mn-lt"/>
              </a:rPr>
              <a:t>       Where animal ID information is recorded/synced from the  Animal Health Events Repository (AHER)  </a:t>
            </a:r>
          </a:p>
        </p:txBody>
      </p:sp>
      <p:sp>
        <p:nvSpPr>
          <p:cNvPr id="3" name="Slide Number Placeholder 2">
            <a:extLst>
              <a:ext uri="{FF2B5EF4-FFF2-40B4-BE49-F238E27FC236}">
                <a16:creationId xmlns:a16="http://schemas.microsoft.com/office/drawing/2014/main" id="{A465D3C8-4DEE-47BA-8325-3CF62B8D69D5}"/>
              </a:ext>
            </a:extLst>
          </p:cNvPr>
          <p:cNvSpPr>
            <a:spLocks noGrp="1"/>
          </p:cNvSpPr>
          <p:nvPr>
            <p:ph type="sldNum" sz="quarter" idx="12"/>
          </p:nvPr>
        </p:nvSpPr>
        <p:spPr/>
        <p:txBody>
          <a:bodyPr/>
          <a:lstStyle/>
          <a:p>
            <a:fld id="{5A2BFC79-41E0-4965-88E5-DB7B73B0B10F}" type="slidenum">
              <a:rPr lang="en-US" smtClean="0"/>
              <a:pPr/>
              <a:t>24</a:t>
            </a:fld>
            <a:endParaRPr lang="en-US" dirty="0"/>
          </a:p>
        </p:txBody>
      </p:sp>
      <p:sp>
        <p:nvSpPr>
          <p:cNvPr id="6" name="Arrow: Up 5">
            <a:extLst>
              <a:ext uri="{FF2B5EF4-FFF2-40B4-BE49-F238E27FC236}">
                <a16:creationId xmlns:a16="http://schemas.microsoft.com/office/drawing/2014/main" id="{CED92418-DF64-4B69-8DFD-62D9A22F4D08}"/>
              </a:ext>
              <a:ext uri="{C183D7F6-B498-43B3-948B-1728B52AA6E4}">
                <adec:decorative xmlns:adec="http://schemas.microsoft.com/office/drawing/2017/decorative" val="1"/>
              </a:ext>
            </a:extLst>
          </p:cNvPr>
          <p:cNvSpPr/>
          <p:nvPr/>
        </p:nvSpPr>
        <p:spPr>
          <a:xfrm rot="19543859">
            <a:off x="8716479" y="2772880"/>
            <a:ext cx="152400" cy="152400"/>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76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Packages Function</a:t>
            </a:r>
          </a:p>
        </p:txBody>
      </p:sp>
      <p:sp>
        <p:nvSpPr>
          <p:cNvPr id="3" name="Content Placeholder 2"/>
          <p:cNvSpPr>
            <a:spLocks noGrp="1"/>
          </p:cNvSpPr>
          <p:nvPr>
            <p:ph idx="1"/>
          </p:nvPr>
        </p:nvSpPr>
        <p:spPr>
          <a:xfrm>
            <a:off x="457200" y="1678765"/>
            <a:ext cx="8229600" cy="1293035"/>
          </a:xfrm>
        </p:spPr>
        <p:txBody>
          <a:bodyPr>
            <a:normAutofit fontScale="70000" lnSpcReduction="20000"/>
          </a:bodyPr>
          <a:lstStyle/>
          <a:p>
            <a:r>
              <a:rPr lang="en-US" dirty="0"/>
              <a:t>In advance mapping you can create incident specific maps.</a:t>
            </a:r>
          </a:p>
          <a:p>
            <a:r>
              <a:rPr lang="en-US" dirty="0"/>
              <a:t>Disease Management components are used to create mapping layers.</a:t>
            </a:r>
          </a:p>
          <a:p>
            <a:r>
              <a:rPr lang="en-US" dirty="0"/>
              <a:t>You can use the map to reference specific premise activities</a:t>
            </a:r>
          </a:p>
        </p:txBody>
      </p:sp>
      <p:pic>
        <p:nvPicPr>
          <p:cNvPr id="6" name="Picture 5" descr="Graphical user interface, text, application, website demonstrating Map packages layers&#10;">
            <a:extLst>
              <a:ext uri="{FF2B5EF4-FFF2-40B4-BE49-F238E27FC236}">
                <a16:creationId xmlns:a16="http://schemas.microsoft.com/office/drawing/2014/main" id="{BCC2192B-2068-42D3-8C5B-E6FBB08569BC}"/>
              </a:ext>
            </a:extLst>
          </p:cNvPr>
          <p:cNvPicPr>
            <a:picLocks noChangeAspect="1"/>
          </p:cNvPicPr>
          <p:nvPr/>
        </p:nvPicPr>
        <p:blipFill rotWithShape="1">
          <a:blip r:embed="rId2"/>
          <a:srcRect l="1172" r="-559" b="-1"/>
          <a:stretch/>
        </p:blipFill>
        <p:spPr>
          <a:xfrm>
            <a:off x="4343400" y="4620986"/>
            <a:ext cx="4692630" cy="1600200"/>
          </a:xfrm>
          <a:prstGeom prst="rect">
            <a:avLst/>
          </a:prstGeom>
        </p:spPr>
      </p:pic>
      <p:sp>
        <p:nvSpPr>
          <p:cNvPr id="10" name="Slide Number Placeholder 9">
            <a:extLst>
              <a:ext uri="{FF2B5EF4-FFF2-40B4-BE49-F238E27FC236}">
                <a16:creationId xmlns:a16="http://schemas.microsoft.com/office/drawing/2014/main" id="{F5AE5DF6-EEA6-40A3-8BD7-5DC4BD88DA5B}"/>
              </a:ext>
            </a:extLst>
          </p:cNvPr>
          <p:cNvSpPr>
            <a:spLocks noGrp="1"/>
          </p:cNvSpPr>
          <p:nvPr>
            <p:ph type="sldNum" sz="quarter" idx="12"/>
          </p:nvPr>
        </p:nvSpPr>
        <p:spPr/>
        <p:txBody>
          <a:bodyPr/>
          <a:lstStyle/>
          <a:p>
            <a:fld id="{5A2BFC79-41E0-4965-88E5-DB7B73B0B10F}" type="slidenum">
              <a:rPr lang="en-US" smtClean="0"/>
              <a:pPr/>
              <a:t>25</a:t>
            </a:fld>
            <a:endParaRPr lang="en-US" dirty="0"/>
          </a:p>
        </p:txBody>
      </p:sp>
      <p:pic>
        <p:nvPicPr>
          <p:cNvPr id="16" name="Picture 15" descr="Graphical user interface, application of map packages layer">
            <a:extLst>
              <a:ext uri="{FF2B5EF4-FFF2-40B4-BE49-F238E27FC236}">
                <a16:creationId xmlns:a16="http://schemas.microsoft.com/office/drawing/2014/main" id="{3BC9A7E2-07A3-430E-90DC-B3368D60F8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21" t="3236" r="4218" b="2932"/>
          <a:stretch/>
        </p:blipFill>
        <p:spPr>
          <a:xfrm>
            <a:off x="152400" y="2632885"/>
            <a:ext cx="4058245" cy="2546350"/>
          </a:xfrm>
          <a:prstGeom prst="rect">
            <a:avLst/>
          </a:prstGeom>
        </p:spPr>
      </p:pic>
    </p:spTree>
    <p:extLst>
      <p:ext uri="{BB962C8B-B14F-4D97-AF65-F5344CB8AC3E}">
        <p14:creationId xmlns:p14="http://schemas.microsoft.com/office/powerpoint/2010/main" val="2322360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1"/>
            <a:ext cx="3185689" cy="762000"/>
          </a:xfrm>
        </p:spPr>
        <p:txBody>
          <a:bodyPr vert="horz" lIns="91440" tIns="45720" rIns="91440" bIns="45720" rtlCol="0" anchor="t">
            <a:normAutofit/>
          </a:bodyPr>
          <a:lstStyle/>
          <a:p>
            <a:pPr algn="l">
              <a:lnSpc>
                <a:spcPct val="150000"/>
              </a:lnSpc>
            </a:pPr>
            <a:r>
              <a:rPr lang="en-US" b="0" kern="1200" dirty="0">
                <a:solidFill>
                  <a:schemeClr val="tx1"/>
                </a:solidFill>
                <a:latin typeface="+mj-lt"/>
                <a:ea typeface="+mj-ea"/>
                <a:cs typeface="+mj-cs"/>
              </a:rPr>
              <a:t>Mapping Examples</a:t>
            </a:r>
          </a:p>
        </p:txBody>
      </p:sp>
      <p:pic>
        <p:nvPicPr>
          <p:cNvPr id="5" name="Picture 4" descr="Map with rings around a premise demonstrating Map packages layers">
            <a:extLst>
              <a:ext uri="{FF2B5EF4-FFF2-40B4-BE49-F238E27FC236}">
                <a16:creationId xmlns:a16="http://schemas.microsoft.com/office/drawing/2014/main" id="{9E82D9E4-BE11-479E-8FDB-26E029F952EE}"/>
              </a:ext>
            </a:extLst>
          </p:cNvPr>
          <p:cNvPicPr>
            <a:picLocks noChangeAspect="1"/>
          </p:cNvPicPr>
          <p:nvPr/>
        </p:nvPicPr>
        <p:blipFill rotWithShape="1">
          <a:blip r:embed="rId2"/>
          <a:srcRect l="19935" t="3708" r="25253" b="-1"/>
          <a:stretch/>
        </p:blipFill>
        <p:spPr>
          <a:xfrm>
            <a:off x="3853450" y="887732"/>
            <a:ext cx="2630713" cy="2553457"/>
          </a:xfrm>
          <a:prstGeom prst="rect">
            <a:avLst/>
          </a:prstGeom>
        </p:spPr>
      </p:pic>
      <p:pic>
        <p:nvPicPr>
          <p:cNvPr id="6" name="Picture 5" descr="Map with shapes around infected areas demonstrating Map packages layers">
            <a:extLst>
              <a:ext uri="{FF2B5EF4-FFF2-40B4-BE49-F238E27FC236}">
                <a16:creationId xmlns:a16="http://schemas.microsoft.com/office/drawing/2014/main" id="{9ED008F2-6471-4AE8-9049-E70BE0B6AFED}"/>
              </a:ext>
            </a:extLst>
          </p:cNvPr>
          <p:cNvPicPr>
            <a:picLocks noChangeAspect="1"/>
          </p:cNvPicPr>
          <p:nvPr/>
        </p:nvPicPr>
        <p:blipFill rotWithShape="1">
          <a:blip r:embed="rId3"/>
          <a:srcRect l="11188" t="-809" r="24762" b="813"/>
          <a:stretch/>
        </p:blipFill>
        <p:spPr>
          <a:xfrm>
            <a:off x="6484392" y="887732"/>
            <a:ext cx="2659608" cy="2532872"/>
          </a:xfrm>
          <a:prstGeom prst="rect">
            <a:avLst/>
          </a:prstGeom>
        </p:spPr>
      </p:pic>
      <p:pic>
        <p:nvPicPr>
          <p:cNvPr id="8" name="Picture 7" descr="Map with rings around a premise demonstrating Map packages layers">
            <a:extLst>
              <a:ext uri="{FF2B5EF4-FFF2-40B4-BE49-F238E27FC236}">
                <a16:creationId xmlns:a16="http://schemas.microsoft.com/office/drawing/2014/main" id="{19A132A3-30BD-41B1-93E4-D051FDFA7F49}"/>
              </a:ext>
            </a:extLst>
          </p:cNvPr>
          <p:cNvPicPr>
            <a:picLocks noChangeAspect="1"/>
          </p:cNvPicPr>
          <p:nvPr/>
        </p:nvPicPr>
        <p:blipFill rotWithShape="1">
          <a:blip r:embed="rId4"/>
          <a:srcRect l="32032" r="6210"/>
          <a:stretch/>
        </p:blipFill>
        <p:spPr>
          <a:xfrm>
            <a:off x="6496065" y="3420604"/>
            <a:ext cx="2647935" cy="2561853"/>
          </a:xfrm>
          <a:prstGeom prst="rect">
            <a:avLst/>
          </a:prstGeom>
          <a:effectLst>
            <a:outerShdw blurRad="406400" dist="317500" dir="5400000" sx="89000" sy="89000" rotWithShape="0">
              <a:prstClr val="black">
                <a:alpha val="15000"/>
              </a:prstClr>
            </a:outerShdw>
          </a:effectLst>
        </p:spPr>
      </p:pic>
      <p:pic>
        <p:nvPicPr>
          <p:cNvPr id="4" name="Picture 3" descr="Map with rings around a premise demonstrating Map packages layers"/>
          <p:cNvPicPr>
            <a:picLocks noChangeAspect="1"/>
          </p:cNvPicPr>
          <p:nvPr/>
        </p:nvPicPr>
        <p:blipFill rotWithShape="1">
          <a:blip r:embed="rId5"/>
          <a:srcRect l="266" t="-329" r="7597" b="329"/>
          <a:stretch/>
        </p:blipFill>
        <p:spPr>
          <a:xfrm>
            <a:off x="3853450" y="3429000"/>
            <a:ext cx="2658360" cy="2553457"/>
          </a:xfrm>
          <a:prstGeom prst="rect">
            <a:avLst/>
          </a:prstGeom>
          <a:effectLst>
            <a:outerShdw blurRad="406400" dist="317500" dir="5400000" sx="89000" sy="89000" rotWithShape="0">
              <a:prstClr val="black">
                <a:alpha val="15000"/>
              </a:prstClr>
            </a:outerShdw>
          </a:effectLst>
        </p:spPr>
      </p:pic>
      <p:sp>
        <p:nvSpPr>
          <p:cNvPr id="7" name="Content Placeholder 6">
            <a:extLst>
              <a:ext uri="{FF2B5EF4-FFF2-40B4-BE49-F238E27FC236}">
                <a16:creationId xmlns:a16="http://schemas.microsoft.com/office/drawing/2014/main" id="{17A00045-502B-4F8C-8844-CB49E3ABA7C1}"/>
              </a:ext>
            </a:extLst>
          </p:cNvPr>
          <p:cNvSpPr>
            <a:spLocks noGrp="1"/>
          </p:cNvSpPr>
          <p:nvPr>
            <p:ph sz="half" idx="1"/>
          </p:nvPr>
        </p:nvSpPr>
        <p:spPr>
          <a:xfrm>
            <a:off x="395711" y="1676400"/>
            <a:ext cx="3185689" cy="4525963"/>
          </a:xfrm>
        </p:spPr>
        <p:txBody>
          <a:bodyPr>
            <a:normAutofit fontScale="77500" lnSpcReduction="20000"/>
          </a:bodyPr>
          <a:lstStyle/>
          <a:p>
            <a:pPr lvl="0"/>
            <a:r>
              <a:rPr lang="en-US" sz="3100" dirty="0">
                <a:solidFill>
                  <a:prstClr val="black"/>
                </a:solidFill>
              </a:rPr>
              <a:t>These maps include incident specific zones that were created in EMRS2.</a:t>
            </a:r>
            <a:endParaRPr lang="en-US" dirty="0"/>
          </a:p>
          <a:p>
            <a:r>
              <a:rPr lang="en-US" dirty="0"/>
              <a:t>EMRS2 automated zone management functions will status any premises with an investigation for the incident with Zone statuses linked to IP Control Zone status. </a:t>
            </a:r>
          </a:p>
          <a:p>
            <a:r>
              <a:rPr lang="en-US" dirty="0"/>
              <a:t>A single premises may be in multiple control zones.</a:t>
            </a:r>
          </a:p>
        </p:txBody>
      </p:sp>
      <p:sp>
        <p:nvSpPr>
          <p:cNvPr id="3" name="Slide Number Placeholder 2">
            <a:extLst>
              <a:ext uri="{FF2B5EF4-FFF2-40B4-BE49-F238E27FC236}">
                <a16:creationId xmlns:a16="http://schemas.microsoft.com/office/drawing/2014/main" id="{4770AF95-F4F0-46FF-8D01-3D68CF780D33}"/>
              </a:ext>
            </a:extLst>
          </p:cNvPr>
          <p:cNvSpPr>
            <a:spLocks noGrp="1"/>
          </p:cNvSpPr>
          <p:nvPr>
            <p:ph type="sldNum" sz="quarter" idx="12"/>
          </p:nvPr>
        </p:nvSpPr>
        <p:spPr/>
        <p:txBody>
          <a:bodyPr/>
          <a:lstStyle/>
          <a:p>
            <a:fld id="{5A2BFC79-41E0-4965-88E5-DB7B73B0B10F}" type="slidenum">
              <a:rPr lang="en-US" smtClean="0"/>
              <a:pPr/>
              <a:t>26</a:t>
            </a:fld>
            <a:endParaRPr lang="en-US" dirty="0"/>
          </a:p>
        </p:txBody>
      </p:sp>
    </p:spTree>
    <p:extLst>
      <p:ext uri="{BB962C8B-B14F-4D97-AF65-F5344CB8AC3E}">
        <p14:creationId xmlns:p14="http://schemas.microsoft.com/office/powerpoint/2010/main" val="4091330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439AA-9375-43F8-8817-A98CD941FDA9}"/>
              </a:ext>
            </a:extLst>
          </p:cNvPr>
          <p:cNvSpPr>
            <a:spLocks noGrp="1"/>
          </p:cNvSpPr>
          <p:nvPr>
            <p:ph type="title"/>
          </p:nvPr>
        </p:nvSpPr>
        <p:spPr/>
        <p:txBody>
          <a:bodyPr/>
          <a:lstStyle/>
          <a:p>
            <a:r>
              <a:rPr lang="en-US" dirty="0"/>
              <a:t>EMRS2T</a:t>
            </a:r>
          </a:p>
        </p:txBody>
      </p:sp>
      <p:sp>
        <p:nvSpPr>
          <p:cNvPr id="3" name="Content Placeholder 2">
            <a:extLst>
              <a:ext uri="{FF2B5EF4-FFF2-40B4-BE49-F238E27FC236}">
                <a16:creationId xmlns:a16="http://schemas.microsoft.com/office/drawing/2014/main" id="{C41C374C-4FD4-458F-8A7C-9731DB704D9E}"/>
              </a:ext>
            </a:extLst>
          </p:cNvPr>
          <p:cNvSpPr>
            <a:spLocks noGrp="1"/>
          </p:cNvSpPr>
          <p:nvPr>
            <p:ph idx="1"/>
          </p:nvPr>
        </p:nvSpPr>
        <p:spPr>
          <a:xfrm>
            <a:off x="478172" y="1447800"/>
            <a:ext cx="8229600" cy="2438400"/>
          </a:xfrm>
        </p:spPr>
        <p:txBody>
          <a:bodyPr>
            <a:normAutofit/>
          </a:bodyPr>
          <a:lstStyle/>
          <a:p>
            <a:r>
              <a:rPr lang="en-US" sz="2000" dirty="0"/>
              <a:t>EMRS2T is a training version of EMRS2 and is often used in exercises</a:t>
            </a:r>
          </a:p>
          <a:p>
            <a:r>
              <a:rPr lang="en-US" sz="2000" dirty="0"/>
              <a:t>The setup and layout is the same as the live EMRS2 database</a:t>
            </a:r>
          </a:p>
          <a:p>
            <a:r>
              <a:rPr lang="en-US" sz="2000" dirty="0"/>
              <a:t>Provides all of the same functions except what you do here does not impact what happens in EMRS2</a:t>
            </a:r>
          </a:p>
          <a:p>
            <a:r>
              <a:rPr lang="en-US" sz="2000" dirty="0"/>
              <a:t>You can tell if you are in the training by the color of the ribbon on top.  </a:t>
            </a:r>
          </a:p>
          <a:p>
            <a:pPr marL="0" indent="0">
              <a:buNone/>
            </a:pPr>
            <a:r>
              <a:rPr lang="en-US" sz="2000" dirty="0"/>
              <a:t>	Dark Blue= Live EMRS    Purple= Training EMRS</a:t>
            </a:r>
          </a:p>
        </p:txBody>
      </p:sp>
      <p:pic>
        <p:nvPicPr>
          <p:cNvPr id="6" name="Picture 5" descr="EMRS Home page">
            <a:extLst>
              <a:ext uri="{FF2B5EF4-FFF2-40B4-BE49-F238E27FC236}">
                <a16:creationId xmlns:a16="http://schemas.microsoft.com/office/drawing/2014/main" id="{FE7ECBDD-1A71-43C1-A055-826383017326}"/>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990600" y="3581400"/>
            <a:ext cx="6593033" cy="3327420"/>
          </a:xfrm>
          <a:prstGeom prst="rect">
            <a:avLst/>
          </a:prstGeom>
        </p:spPr>
      </p:pic>
      <p:sp>
        <p:nvSpPr>
          <p:cNvPr id="7" name="Arrow: Up 6">
            <a:extLst>
              <a:ext uri="{FF2B5EF4-FFF2-40B4-BE49-F238E27FC236}">
                <a16:creationId xmlns:a16="http://schemas.microsoft.com/office/drawing/2014/main" id="{72FBE2BD-2478-45F7-A55B-74BA2032905E}"/>
              </a:ext>
              <a:ext uri="{C183D7F6-B498-43B3-948B-1728B52AA6E4}">
                <adec:decorative xmlns:adec="http://schemas.microsoft.com/office/drawing/2017/decorative" val="1"/>
              </a:ext>
            </a:extLst>
          </p:cNvPr>
          <p:cNvSpPr/>
          <p:nvPr/>
        </p:nvSpPr>
        <p:spPr>
          <a:xfrm rot="15940375">
            <a:off x="7664620" y="3586933"/>
            <a:ext cx="152400" cy="152400"/>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E7CED6-A96C-497A-A6CD-DF5FE2EBF7D8}"/>
              </a:ext>
            </a:extLst>
          </p:cNvPr>
          <p:cNvSpPr txBox="1"/>
          <p:nvPr/>
        </p:nvSpPr>
        <p:spPr>
          <a:xfrm>
            <a:off x="7848600" y="3581400"/>
            <a:ext cx="1066800" cy="523220"/>
          </a:xfrm>
          <a:prstGeom prst="rect">
            <a:avLst/>
          </a:prstGeom>
          <a:noFill/>
        </p:spPr>
        <p:txBody>
          <a:bodyPr wrap="square" rtlCol="0">
            <a:spAutoFit/>
          </a:bodyPr>
          <a:lstStyle/>
          <a:p>
            <a:r>
              <a:rPr lang="en-US" sz="1400" dirty="0">
                <a:solidFill>
                  <a:schemeClr val="tx1"/>
                </a:solidFill>
                <a:effectLst/>
                <a:latin typeface="+mn-lt"/>
              </a:rPr>
              <a:t>Ribbon is purple</a:t>
            </a:r>
          </a:p>
        </p:txBody>
      </p:sp>
      <p:sp>
        <p:nvSpPr>
          <p:cNvPr id="4" name="Slide Number Placeholder 3">
            <a:extLst>
              <a:ext uri="{FF2B5EF4-FFF2-40B4-BE49-F238E27FC236}">
                <a16:creationId xmlns:a16="http://schemas.microsoft.com/office/drawing/2014/main" id="{BBD51708-659E-430A-B9FB-A943355DE44A}"/>
              </a:ext>
            </a:extLst>
          </p:cNvPr>
          <p:cNvSpPr>
            <a:spLocks noGrp="1"/>
          </p:cNvSpPr>
          <p:nvPr>
            <p:ph type="sldNum" sz="quarter" idx="12"/>
          </p:nvPr>
        </p:nvSpPr>
        <p:spPr/>
        <p:txBody>
          <a:bodyPr/>
          <a:lstStyle/>
          <a:p>
            <a:fld id="{5A2BFC79-41E0-4965-88E5-DB7B73B0B10F}" type="slidenum">
              <a:rPr lang="en-US" smtClean="0"/>
              <a:pPr/>
              <a:t>27</a:t>
            </a:fld>
            <a:endParaRPr lang="en-US" dirty="0"/>
          </a:p>
        </p:txBody>
      </p:sp>
    </p:spTree>
    <p:extLst>
      <p:ext uri="{BB962C8B-B14F-4D97-AF65-F5344CB8AC3E}">
        <p14:creationId xmlns:p14="http://schemas.microsoft.com/office/powerpoint/2010/main" val="4012181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A22E-8CF5-4EAC-827B-AC1F80DF2674}"/>
              </a:ext>
            </a:extLst>
          </p:cNvPr>
          <p:cNvSpPr>
            <a:spLocks noGrp="1"/>
          </p:cNvSpPr>
          <p:nvPr>
            <p:ph type="title"/>
          </p:nvPr>
        </p:nvSpPr>
        <p:spPr/>
        <p:txBody>
          <a:bodyPr/>
          <a:lstStyle/>
          <a:p>
            <a:r>
              <a:rPr lang="en-US" dirty="0"/>
              <a:t>EMRS Applications</a:t>
            </a:r>
          </a:p>
        </p:txBody>
      </p:sp>
      <p:sp>
        <p:nvSpPr>
          <p:cNvPr id="4" name="Slide Number Placeholder 3">
            <a:extLst>
              <a:ext uri="{FF2B5EF4-FFF2-40B4-BE49-F238E27FC236}">
                <a16:creationId xmlns:a16="http://schemas.microsoft.com/office/drawing/2014/main" id="{AD7A15E9-C3D3-4193-B723-FB1D5890DF34}"/>
              </a:ext>
            </a:extLst>
          </p:cNvPr>
          <p:cNvSpPr>
            <a:spLocks noGrp="1"/>
          </p:cNvSpPr>
          <p:nvPr>
            <p:ph type="sldNum" sz="quarter" idx="12"/>
          </p:nvPr>
        </p:nvSpPr>
        <p:spPr/>
        <p:txBody>
          <a:bodyPr/>
          <a:lstStyle/>
          <a:p>
            <a:fld id="{5A2BFC79-41E0-4965-88E5-DB7B73B0B10F}" type="slidenum">
              <a:rPr lang="en-US" smtClean="0"/>
              <a:pPr/>
              <a:t>28</a:t>
            </a:fld>
            <a:endParaRPr lang="en-US" dirty="0"/>
          </a:p>
        </p:txBody>
      </p:sp>
      <p:pic>
        <p:nvPicPr>
          <p:cNvPr id="1026" name="Picture 2" descr="Image result for apps image">
            <a:extLst>
              <a:ext uri="{FF2B5EF4-FFF2-40B4-BE49-F238E27FC236}">
                <a16:creationId xmlns:a16="http://schemas.microsoft.com/office/drawing/2014/main" id="{79102F31-665C-4AD6-94BE-8A3C3BE3B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1524000"/>
            <a:ext cx="4781550"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024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EMRS2Go</a:t>
            </a:r>
          </a:p>
        </p:txBody>
      </p:sp>
      <p:sp>
        <p:nvSpPr>
          <p:cNvPr id="3" name="Content Placeholder 2"/>
          <p:cNvSpPr>
            <a:spLocks noGrp="1"/>
          </p:cNvSpPr>
          <p:nvPr>
            <p:ph idx="1"/>
          </p:nvPr>
        </p:nvSpPr>
        <p:spPr/>
        <p:txBody>
          <a:bodyPr>
            <a:normAutofit fontScale="85000" lnSpcReduction="10000"/>
          </a:bodyPr>
          <a:lstStyle/>
          <a:p>
            <a:r>
              <a:rPr lang="en-US" dirty="0"/>
              <a:t>EMRS2Go is an application that allows users with EMRS2 access to quickly and easily capture information associated with Surveillance visits including Diagnostic Sampling</a:t>
            </a:r>
          </a:p>
          <a:p>
            <a:pPr lvl="1"/>
            <a:r>
              <a:rPr lang="en-US" dirty="0"/>
              <a:t>The application uses MANY drop down lookup menus allowing the user to quickly select and complete the required information.</a:t>
            </a:r>
          </a:p>
          <a:p>
            <a:r>
              <a:rPr lang="en-US" dirty="0"/>
              <a:t>Once downloaded and sync’d on the user’s laptop, the Surveillance/Diagnostic visit information is entered into EMRS2Go </a:t>
            </a:r>
            <a:r>
              <a:rPr lang="en-US" b="1" u="sng" dirty="0"/>
              <a:t>without</a:t>
            </a:r>
            <a:r>
              <a:rPr lang="en-US" dirty="0"/>
              <a:t> an internet connection required – therefore the application can be utilized in the field, in real time.</a:t>
            </a:r>
          </a:p>
          <a:p>
            <a:r>
              <a:rPr lang="en-US" dirty="0"/>
              <a:t>EMRS2 User account is required to utilize the EMRS2Go application</a:t>
            </a:r>
          </a:p>
        </p:txBody>
      </p:sp>
      <p:sp>
        <p:nvSpPr>
          <p:cNvPr id="4" name="Slide Number Placeholder 3">
            <a:extLst>
              <a:ext uri="{FF2B5EF4-FFF2-40B4-BE49-F238E27FC236}">
                <a16:creationId xmlns:a16="http://schemas.microsoft.com/office/drawing/2014/main" id="{C58D9F9C-8941-4ED2-8DC2-7563F8119E57}"/>
              </a:ext>
            </a:extLst>
          </p:cNvPr>
          <p:cNvSpPr>
            <a:spLocks noGrp="1"/>
          </p:cNvSpPr>
          <p:nvPr>
            <p:ph type="sldNum" sz="quarter" idx="12"/>
          </p:nvPr>
        </p:nvSpPr>
        <p:spPr/>
        <p:txBody>
          <a:bodyPr/>
          <a:lstStyle/>
          <a:p>
            <a:fld id="{5A2BFC79-41E0-4965-88E5-DB7B73B0B10F}" type="slidenum">
              <a:rPr lang="en-US" smtClean="0"/>
              <a:pPr/>
              <a:t>29</a:t>
            </a:fld>
            <a:endParaRPr lang="en-US" dirty="0"/>
          </a:p>
        </p:txBody>
      </p:sp>
    </p:spTree>
    <p:extLst>
      <p:ext uri="{BB962C8B-B14F-4D97-AF65-F5344CB8AC3E}">
        <p14:creationId xmlns:p14="http://schemas.microsoft.com/office/powerpoint/2010/main" val="417933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C216-C1A9-406E-B227-EF1F591689EC}"/>
              </a:ext>
            </a:extLst>
          </p:cNvPr>
          <p:cNvSpPr>
            <a:spLocks noGrp="1"/>
          </p:cNvSpPr>
          <p:nvPr>
            <p:ph type="title"/>
          </p:nvPr>
        </p:nvSpPr>
        <p:spPr/>
        <p:txBody>
          <a:bodyPr/>
          <a:lstStyle/>
          <a:p>
            <a:r>
              <a:rPr lang="en-US" dirty="0"/>
              <a:t>What can users do in EMRS2?</a:t>
            </a:r>
          </a:p>
        </p:txBody>
      </p:sp>
      <p:sp>
        <p:nvSpPr>
          <p:cNvPr id="3" name="Content Placeholder 2">
            <a:extLst>
              <a:ext uri="{FF2B5EF4-FFF2-40B4-BE49-F238E27FC236}">
                <a16:creationId xmlns:a16="http://schemas.microsoft.com/office/drawing/2014/main" id="{51D00192-97D0-4890-A790-8E262F524175}"/>
              </a:ext>
            </a:extLst>
          </p:cNvPr>
          <p:cNvSpPr>
            <a:spLocks noGrp="1"/>
          </p:cNvSpPr>
          <p:nvPr>
            <p:ph idx="1"/>
          </p:nvPr>
        </p:nvSpPr>
        <p:spPr>
          <a:xfrm>
            <a:off x="457200" y="1600200"/>
            <a:ext cx="8229600" cy="5257800"/>
          </a:xfrm>
        </p:spPr>
        <p:txBody>
          <a:bodyPr>
            <a:normAutofit fontScale="85000" lnSpcReduction="20000"/>
          </a:bodyPr>
          <a:lstStyle/>
          <a:p>
            <a:pPr>
              <a:spcAft>
                <a:spcPts val="1200"/>
              </a:spcAft>
            </a:pPr>
            <a:r>
              <a:rPr lang="en-US" dirty="0"/>
              <a:t>Users are assigned an access group which limits/determines the records they are able to access. </a:t>
            </a:r>
          </a:p>
          <a:p>
            <a:pPr>
              <a:spcAft>
                <a:spcPts val="1200"/>
              </a:spcAft>
            </a:pPr>
            <a:r>
              <a:rPr lang="en-US" dirty="0"/>
              <a:t>Users that have permission can enter data through streamlined wizards, also known as custom dialogs. </a:t>
            </a:r>
          </a:p>
          <a:p>
            <a:pPr>
              <a:spcAft>
                <a:spcPts val="1200"/>
              </a:spcAft>
            </a:pPr>
            <a:r>
              <a:rPr lang="en-US" dirty="0"/>
              <a:t>Federal and State veterinary medical officers, animal health technicians, and various disease specialists and epidemiologists (State and Federal), based on their role, will be able to</a:t>
            </a:r>
          </a:p>
          <a:p>
            <a:pPr lvl="1"/>
            <a:r>
              <a:rPr lang="en-US" dirty="0"/>
              <a:t>collect, enter, and view animal disease data,</a:t>
            </a:r>
          </a:p>
          <a:p>
            <a:pPr lvl="1"/>
            <a:r>
              <a:rPr lang="en-US" dirty="0"/>
              <a:t>manage activities like FAD investigations,</a:t>
            </a:r>
          </a:p>
          <a:p>
            <a:pPr lvl="1"/>
            <a:r>
              <a:rPr lang="en-US" dirty="0"/>
              <a:t>manage and track resources (personnel &amp; equipment),</a:t>
            </a:r>
          </a:p>
          <a:p>
            <a:pPr lvl="1"/>
            <a:r>
              <a:rPr lang="en-US" dirty="0"/>
              <a:t>monitor progress of response operations,</a:t>
            </a:r>
          </a:p>
          <a:p>
            <a:pPr lvl="1"/>
            <a:r>
              <a:rPr lang="en-US" dirty="0"/>
              <a:t>create reports, and</a:t>
            </a:r>
          </a:p>
          <a:p>
            <a:pPr lvl="1"/>
            <a:r>
              <a:rPr lang="en-US" dirty="0"/>
              <a:t>create maps. </a:t>
            </a:r>
          </a:p>
        </p:txBody>
      </p:sp>
      <p:sp>
        <p:nvSpPr>
          <p:cNvPr id="4" name="Slide Number Placeholder 3">
            <a:extLst>
              <a:ext uri="{FF2B5EF4-FFF2-40B4-BE49-F238E27FC236}">
                <a16:creationId xmlns:a16="http://schemas.microsoft.com/office/drawing/2014/main" id="{5766C5C7-771F-49E7-95D2-033C202425D7}"/>
              </a:ext>
            </a:extLst>
          </p:cNvPr>
          <p:cNvSpPr>
            <a:spLocks noGrp="1"/>
          </p:cNvSpPr>
          <p:nvPr>
            <p:ph type="sldNum" sz="quarter" idx="12"/>
          </p:nvPr>
        </p:nvSpPr>
        <p:spPr/>
        <p:txBody>
          <a:bodyPr/>
          <a:lstStyle/>
          <a:p>
            <a:fld id="{5A2BFC79-41E0-4965-88E5-DB7B73B0B10F}" type="slidenum">
              <a:rPr lang="en-US" smtClean="0"/>
              <a:pPr/>
              <a:t>3</a:t>
            </a:fld>
            <a:endParaRPr lang="en-US" dirty="0"/>
          </a:p>
        </p:txBody>
      </p:sp>
    </p:spTree>
    <p:extLst>
      <p:ext uri="{BB962C8B-B14F-4D97-AF65-F5344CB8AC3E}">
        <p14:creationId xmlns:p14="http://schemas.microsoft.com/office/powerpoint/2010/main" val="985167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EMRS2GO</a:t>
            </a:r>
            <a:endParaRPr lang="en-US" sz="900" b="0" dirty="0">
              <a:latin typeface="+mn-lt"/>
            </a:endParaRPr>
          </a:p>
        </p:txBody>
      </p:sp>
      <p:sp>
        <p:nvSpPr>
          <p:cNvPr id="7" name="Content Placeholder 6">
            <a:extLst>
              <a:ext uri="{FF2B5EF4-FFF2-40B4-BE49-F238E27FC236}">
                <a16:creationId xmlns:a16="http://schemas.microsoft.com/office/drawing/2014/main" id="{603A5745-BF69-4E7E-80E7-05438023F5A2}"/>
              </a:ext>
            </a:extLst>
          </p:cNvPr>
          <p:cNvSpPr>
            <a:spLocks noGrp="1"/>
          </p:cNvSpPr>
          <p:nvPr>
            <p:ph sz="half" idx="1"/>
          </p:nvPr>
        </p:nvSpPr>
        <p:spPr/>
        <p:txBody>
          <a:bodyPr>
            <a:normAutofit fontScale="92500" lnSpcReduction="10000"/>
          </a:bodyPr>
          <a:lstStyle/>
          <a:p>
            <a:r>
              <a:rPr lang="en-US" dirty="0"/>
              <a:t>Streamlined offline mobile interface for entering FAD and surveillance visits. </a:t>
            </a:r>
          </a:p>
          <a:p>
            <a:r>
              <a:rPr lang="en-US" dirty="0"/>
              <a:t>When uploaded creates all necessary forms without additional data entry. (Example: Contact Report)</a:t>
            </a:r>
          </a:p>
          <a:p>
            <a:r>
              <a:rPr lang="en-US" dirty="0"/>
              <a:t>Cuts data entry time by 80% and training from days to less than an hour</a:t>
            </a:r>
          </a:p>
          <a:p>
            <a:r>
              <a:rPr lang="en-US" dirty="0"/>
              <a:t>EMRS2Go also has a training version</a:t>
            </a:r>
          </a:p>
        </p:txBody>
      </p:sp>
      <p:sp>
        <p:nvSpPr>
          <p:cNvPr id="3" name="Slide Number Placeholder 2">
            <a:extLst>
              <a:ext uri="{FF2B5EF4-FFF2-40B4-BE49-F238E27FC236}">
                <a16:creationId xmlns:a16="http://schemas.microsoft.com/office/drawing/2014/main" id="{A0EDDF56-269E-4ECE-B451-1F6A67AE9FBE}"/>
              </a:ext>
            </a:extLst>
          </p:cNvPr>
          <p:cNvSpPr>
            <a:spLocks noGrp="1"/>
          </p:cNvSpPr>
          <p:nvPr>
            <p:ph type="sldNum" sz="quarter" idx="12"/>
          </p:nvPr>
        </p:nvSpPr>
        <p:spPr/>
        <p:txBody>
          <a:bodyPr/>
          <a:lstStyle/>
          <a:p>
            <a:fld id="{52AC4B9C-4C17-4FCF-B242-7FD42D68B20F}" type="slidenum">
              <a:rPr lang="en-US" smtClean="0"/>
              <a:pPr/>
              <a:t>30</a:t>
            </a:fld>
            <a:endParaRPr lang="en-US" dirty="0"/>
          </a:p>
        </p:txBody>
      </p:sp>
      <p:pic>
        <p:nvPicPr>
          <p:cNvPr id="8" name="Picture 7" descr="EMRS 2 Go desktop icon">
            <a:extLst>
              <a:ext uri="{FF2B5EF4-FFF2-40B4-BE49-F238E27FC236}">
                <a16:creationId xmlns:a16="http://schemas.microsoft.com/office/drawing/2014/main" id="{5E3C9961-0B77-4731-BB12-6DE37234A3FC}"/>
              </a:ext>
            </a:extLst>
          </p:cNvPr>
          <p:cNvPicPr>
            <a:picLocks noChangeAspect="1"/>
          </p:cNvPicPr>
          <p:nvPr/>
        </p:nvPicPr>
        <p:blipFill>
          <a:blip r:embed="rId2"/>
          <a:stretch>
            <a:fillRect/>
          </a:stretch>
        </p:blipFill>
        <p:spPr>
          <a:xfrm>
            <a:off x="7748514" y="1050171"/>
            <a:ext cx="671429" cy="642857"/>
          </a:xfrm>
          <a:prstGeom prst="rect">
            <a:avLst/>
          </a:prstGeom>
        </p:spPr>
      </p:pic>
      <p:pic>
        <p:nvPicPr>
          <p:cNvPr id="4" name="Picture 3" descr="EMRS 2 Go contact report">
            <a:extLst>
              <a:ext uri="{FF2B5EF4-FFF2-40B4-BE49-F238E27FC236}">
                <a16:creationId xmlns:a16="http://schemas.microsoft.com/office/drawing/2014/main" id="{6F16EF23-D304-4F05-8660-5C8F5500D6AD}"/>
              </a:ext>
            </a:extLst>
          </p:cNvPr>
          <p:cNvPicPr>
            <a:picLocks noChangeAspect="1"/>
          </p:cNvPicPr>
          <p:nvPr/>
        </p:nvPicPr>
        <p:blipFill>
          <a:blip r:embed="rId3"/>
          <a:stretch>
            <a:fillRect/>
          </a:stretch>
        </p:blipFill>
        <p:spPr>
          <a:xfrm>
            <a:off x="4564878" y="724593"/>
            <a:ext cx="2133600" cy="4990407"/>
          </a:xfrm>
          <a:prstGeom prst="rect">
            <a:avLst/>
          </a:prstGeom>
        </p:spPr>
      </p:pic>
      <p:pic>
        <p:nvPicPr>
          <p:cNvPr id="9" name="Picture 8" descr="EMRS 2 GO Contact Report">
            <a:extLst>
              <a:ext uri="{FF2B5EF4-FFF2-40B4-BE49-F238E27FC236}">
                <a16:creationId xmlns:a16="http://schemas.microsoft.com/office/drawing/2014/main" id="{C319C0FD-3132-4F2E-AD33-91228FDD794D}"/>
              </a:ext>
            </a:extLst>
          </p:cNvPr>
          <p:cNvPicPr>
            <a:picLocks noChangeAspect="1"/>
          </p:cNvPicPr>
          <p:nvPr/>
        </p:nvPicPr>
        <p:blipFill>
          <a:blip r:embed="rId4"/>
          <a:stretch>
            <a:fillRect/>
          </a:stretch>
        </p:blipFill>
        <p:spPr>
          <a:xfrm>
            <a:off x="6801859" y="1879905"/>
            <a:ext cx="2133600" cy="3835095"/>
          </a:xfrm>
          <a:prstGeom prst="rect">
            <a:avLst/>
          </a:prstGeom>
        </p:spPr>
      </p:pic>
    </p:spTree>
    <p:extLst>
      <p:ext uri="{BB962C8B-B14F-4D97-AF65-F5344CB8AC3E}">
        <p14:creationId xmlns:p14="http://schemas.microsoft.com/office/powerpoint/2010/main" val="733421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95E1-388F-4329-AA0C-DE4E2F913959}"/>
              </a:ext>
            </a:extLst>
          </p:cNvPr>
          <p:cNvSpPr>
            <a:spLocks noGrp="1"/>
          </p:cNvSpPr>
          <p:nvPr>
            <p:ph type="title"/>
          </p:nvPr>
        </p:nvSpPr>
        <p:spPr/>
        <p:txBody>
          <a:bodyPr/>
          <a:lstStyle/>
          <a:p>
            <a:r>
              <a:rPr lang="en-US" dirty="0"/>
              <a:t>EMRS2 APPs</a:t>
            </a:r>
          </a:p>
        </p:txBody>
      </p:sp>
      <p:sp>
        <p:nvSpPr>
          <p:cNvPr id="3" name="Content Placeholder 2">
            <a:extLst>
              <a:ext uri="{FF2B5EF4-FFF2-40B4-BE49-F238E27FC236}">
                <a16:creationId xmlns:a16="http://schemas.microsoft.com/office/drawing/2014/main" id="{98D86FF0-A132-4FF8-BA6A-01DEF8DD83C8}"/>
              </a:ext>
            </a:extLst>
          </p:cNvPr>
          <p:cNvSpPr>
            <a:spLocks noGrp="1"/>
          </p:cNvSpPr>
          <p:nvPr>
            <p:ph idx="1"/>
          </p:nvPr>
        </p:nvSpPr>
        <p:spPr>
          <a:xfrm>
            <a:off x="457200" y="1600200"/>
            <a:ext cx="8229600" cy="4648200"/>
          </a:xfrm>
        </p:spPr>
        <p:txBody>
          <a:bodyPr/>
          <a:lstStyle/>
          <a:p>
            <a:r>
              <a:rPr lang="en-US" sz="2400" dirty="0"/>
              <a:t>Microsoft Power version functionality allows for configuration of a very streamlined and highly focused interface for specific jobs using the underlying infrastructure.</a:t>
            </a:r>
          </a:p>
          <a:p>
            <a:r>
              <a:rPr lang="en-US" sz="2400" dirty="0"/>
              <a:t>This fast and easy configuration reduces training time and give users doing specific jobs a better experience without having to go through various EMRS2 entities to find their job function.</a:t>
            </a:r>
          </a:p>
          <a:p>
            <a:endParaRPr lang="en-US" dirty="0"/>
          </a:p>
        </p:txBody>
      </p:sp>
      <p:sp>
        <p:nvSpPr>
          <p:cNvPr id="4" name="Slide Number Placeholder 3">
            <a:extLst>
              <a:ext uri="{FF2B5EF4-FFF2-40B4-BE49-F238E27FC236}">
                <a16:creationId xmlns:a16="http://schemas.microsoft.com/office/drawing/2014/main" id="{0B455C39-744B-475D-A784-16ED7B670E7D}"/>
              </a:ext>
            </a:extLst>
          </p:cNvPr>
          <p:cNvSpPr>
            <a:spLocks noGrp="1"/>
          </p:cNvSpPr>
          <p:nvPr>
            <p:ph type="sldNum" sz="quarter" idx="12"/>
          </p:nvPr>
        </p:nvSpPr>
        <p:spPr/>
        <p:txBody>
          <a:bodyPr/>
          <a:lstStyle/>
          <a:p>
            <a:fld id="{5A2BFC79-41E0-4965-88E5-DB7B73B0B10F}" type="slidenum">
              <a:rPr lang="en-US" smtClean="0"/>
              <a:pPr/>
              <a:t>31</a:t>
            </a:fld>
            <a:endParaRPr lang="en-US" dirty="0"/>
          </a:p>
        </p:txBody>
      </p:sp>
      <p:pic>
        <p:nvPicPr>
          <p:cNvPr id="5" name="Picture 4" descr="Graphical user interface, application&#10;">
            <a:extLst>
              <a:ext uri="{FF2B5EF4-FFF2-40B4-BE49-F238E27FC236}">
                <a16:creationId xmlns:a16="http://schemas.microsoft.com/office/drawing/2014/main" id="{5CE73E59-68E5-42A1-A4AE-A8DEAB9FABF6}"/>
              </a:ext>
            </a:extLst>
          </p:cNvPr>
          <p:cNvPicPr>
            <a:picLocks noChangeAspect="1"/>
          </p:cNvPicPr>
          <p:nvPr/>
        </p:nvPicPr>
        <p:blipFill>
          <a:blip r:embed="rId2"/>
          <a:stretch>
            <a:fillRect/>
          </a:stretch>
        </p:blipFill>
        <p:spPr>
          <a:xfrm>
            <a:off x="898176" y="4311650"/>
            <a:ext cx="7347648" cy="2317750"/>
          </a:xfrm>
          <a:prstGeom prst="rect">
            <a:avLst/>
          </a:prstGeom>
        </p:spPr>
      </p:pic>
    </p:spTree>
    <p:extLst>
      <p:ext uri="{BB962C8B-B14F-4D97-AF65-F5344CB8AC3E}">
        <p14:creationId xmlns:p14="http://schemas.microsoft.com/office/powerpoint/2010/main" val="1222214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0"/>
            <a:ext cx="5291535" cy="891032"/>
          </a:xfrm>
        </p:spPr>
        <p:txBody>
          <a:bodyPr/>
          <a:lstStyle/>
          <a:p>
            <a:r>
              <a:rPr lang="en-US" dirty="0"/>
              <a:t>Customized APP Menu</a:t>
            </a:r>
            <a:endParaRPr lang="en-US" sz="1125" dirty="0"/>
          </a:p>
        </p:txBody>
      </p:sp>
      <p:pic>
        <p:nvPicPr>
          <p:cNvPr id="3" name="Picture 2" descr="Graphical user interface, application, website for EIA Lab"/>
          <p:cNvPicPr>
            <a:picLocks noChangeAspect="1"/>
          </p:cNvPicPr>
          <p:nvPr/>
        </p:nvPicPr>
        <p:blipFill>
          <a:blip r:embed="rId2"/>
          <a:stretch>
            <a:fillRect/>
          </a:stretch>
        </p:blipFill>
        <p:spPr>
          <a:xfrm>
            <a:off x="533400" y="1577619"/>
            <a:ext cx="4785564" cy="1880043"/>
          </a:xfrm>
          <a:prstGeom prst="rect">
            <a:avLst/>
          </a:prstGeom>
        </p:spPr>
      </p:pic>
      <p:pic>
        <p:nvPicPr>
          <p:cNvPr id="4" name="Picture 3" descr="Graphical user interface, application, website for permitting."/>
          <p:cNvPicPr>
            <a:picLocks noChangeAspect="1"/>
          </p:cNvPicPr>
          <p:nvPr/>
        </p:nvPicPr>
        <p:blipFill>
          <a:blip r:embed="rId3"/>
          <a:stretch>
            <a:fillRect/>
          </a:stretch>
        </p:blipFill>
        <p:spPr>
          <a:xfrm>
            <a:off x="615268" y="3733800"/>
            <a:ext cx="4785564" cy="1954312"/>
          </a:xfrm>
          <a:prstGeom prst="rect">
            <a:avLst/>
          </a:prstGeom>
        </p:spPr>
      </p:pic>
      <p:sp>
        <p:nvSpPr>
          <p:cNvPr id="5" name="TextBox 4"/>
          <p:cNvSpPr txBox="1"/>
          <p:nvPr/>
        </p:nvSpPr>
        <p:spPr>
          <a:xfrm>
            <a:off x="6096000" y="1447800"/>
            <a:ext cx="2621280" cy="4401205"/>
          </a:xfrm>
          <a:prstGeom prst="rect">
            <a:avLst/>
          </a:prstGeom>
          <a:noFill/>
        </p:spPr>
        <p:txBody>
          <a:bodyPr wrap="square" rtlCol="0">
            <a:spAutoFit/>
          </a:bodyPr>
          <a:lstStyle/>
          <a:p>
            <a:r>
              <a:rPr lang="en-US" sz="2000" dirty="0">
                <a:solidFill>
                  <a:schemeClr val="tx1"/>
                </a:solidFill>
                <a:effectLst/>
                <a:latin typeface="+mn-lt"/>
              </a:rPr>
              <a:t>Design can be very specific and focused for certain users and role based</a:t>
            </a:r>
          </a:p>
          <a:p>
            <a:br>
              <a:rPr lang="en-US" sz="2000" dirty="0">
                <a:solidFill>
                  <a:schemeClr val="tx1"/>
                </a:solidFill>
                <a:effectLst/>
                <a:latin typeface="+mn-lt"/>
              </a:rPr>
            </a:br>
            <a:endParaRPr lang="en-US" sz="2000" dirty="0">
              <a:solidFill>
                <a:schemeClr val="tx1"/>
              </a:solidFill>
              <a:effectLst/>
              <a:latin typeface="+mn-lt"/>
            </a:endParaRPr>
          </a:p>
          <a:p>
            <a:r>
              <a:rPr lang="en-US" sz="2000" dirty="0">
                <a:solidFill>
                  <a:schemeClr val="tx1"/>
                </a:solidFill>
                <a:effectLst/>
                <a:latin typeface="+mn-lt"/>
              </a:rPr>
              <a:t>Each app can have a specific URL for easy accessing by bookmarking in your web browser or downloading as a shortcut in your desktop.</a:t>
            </a:r>
          </a:p>
        </p:txBody>
      </p:sp>
      <p:sp>
        <p:nvSpPr>
          <p:cNvPr id="6" name="Slide Number Placeholder 5">
            <a:extLst>
              <a:ext uri="{FF2B5EF4-FFF2-40B4-BE49-F238E27FC236}">
                <a16:creationId xmlns:a16="http://schemas.microsoft.com/office/drawing/2014/main" id="{04E3515B-0610-4337-8E98-249BBB4215A6}"/>
              </a:ext>
            </a:extLst>
          </p:cNvPr>
          <p:cNvSpPr>
            <a:spLocks noGrp="1"/>
          </p:cNvSpPr>
          <p:nvPr>
            <p:ph type="sldNum" sz="quarter" idx="12"/>
          </p:nvPr>
        </p:nvSpPr>
        <p:spPr/>
        <p:txBody>
          <a:bodyPr/>
          <a:lstStyle/>
          <a:p>
            <a:fld id="{5A2BFC79-41E0-4965-88E5-DB7B73B0B10F}" type="slidenum">
              <a:rPr lang="en-US" smtClean="0"/>
              <a:pPr/>
              <a:t>32</a:t>
            </a:fld>
            <a:endParaRPr lang="en-US" dirty="0"/>
          </a:p>
        </p:txBody>
      </p:sp>
    </p:spTree>
    <p:extLst>
      <p:ext uri="{BB962C8B-B14F-4D97-AF65-F5344CB8AC3E}">
        <p14:creationId xmlns:p14="http://schemas.microsoft.com/office/powerpoint/2010/main" val="4264215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F0B15A-49EF-4E20-9151-B806FBE1279F}"/>
              </a:ext>
            </a:extLst>
          </p:cNvPr>
          <p:cNvSpPr>
            <a:spLocks noGrp="1"/>
          </p:cNvSpPr>
          <p:nvPr>
            <p:ph type="title"/>
          </p:nvPr>
        </p:nvSpPr>
        <p:spPr/>
        <p:txBody>
          <a:bodyPr/>
          <a:lstStyle/>
          <a:p>
            <a:r>
              <a:rPr lang="en-US" dirty="0"/>
              <a:t>Customer Permit Gateway </a:t>
            </a:r>
          </a:p>
        </p:txBody>
      </p:sp>
      <p:sp>
        <p:nvSpPr>
          <p:cNvPr id="7" name="Text Placeholder 6">
            <a:extLst>
              <a:ext uri="{FF2B5EF4-FFF2-40B4-BE49-F238E27FC236}">
                <a16:creationId xmlns:a16="http://schemas.microsoft.com/office/drawing/2014/main" id="{2B8B276F-6630-4D1E-A733-FA695FB243DA}"/>
              </a:ext>
            </a:extLst>
          </p:cNvPr>
          <p:cNvSpPr>
            <a:spLocks noGrp="1"/>
          </p:cNvSpPr>
          <p:nvPr>
            <p:ph type="body" idx="1"/>
          </p:nvPr>
        </p:nvSpPr>
        <p:spPr/>
        <p:txBody>
          <a:bodyPr/>
          <a:lstStyle/>
          <a:p>
            <a:r>
              <a:rPr lang="en-US" dirty="0"/>
              <a:t>Account- User Profile</a:t>
            </a:r>
          </a:p>
        </p:txBody>
      </p:sp>
      <p:pic>
        <p:nvPicPr>
          <p:cNvPr id="13" name="Picture 12" descr="Customer Permit Gateway Timeline illustration.">
            <a:extLst>
              <a:ext uri="{FF2B5EF4-FFF2-40B4-BE49-F238E27FC236}">
                <a16:creationId xmlns:a16="http://schemas.microsoft.com/office/drawing/2014/main" id="{F456CDC1-59CC-4683-87E2-C215F362E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411" y="1370919"/>
            <a:ext cx="5247789" cy="5018087"/>
          </a:xfrm>
          <a:prstGeom prst="rect">
            <a:avLst/>
          </a:prstGeom>
        </p:spPr>
      </p:pic>
      <p:sp>
        <p:nvSpPr>
          <p:cNvPr id="8" name="Content Placeholder 7">
            <a:extLst>
              <a:ext uri="{FF2B5EF4-FFF2-40B4-BE49-F238E27FC236}">
                <a16:creationId xmlns:a16="http://schemas.microsoft.com/office/drawing/2014/main" id="{10A9442D-BAFB-4184-BF24-3794EFE30C35}"/>
              </a:ext>
            </a:extLst>
          </p:cNvPr>
          <p:cNvSpPr>
            <a:spLocks noGrp="1"/>
          </p:cNvSpPr>
          <p:nvPr>
            <p:ph sz="half" idx="2"/>
          </p:nvPr>
        </p:nvSpPr>
        <p:spPr>
          <a:xfrm>
            <a:off x="457200" y="2174874"/>
            <a:ext cx="3505200" cy="4181475"/>
          </a:xfrm>
        </p:spPr>
        <p:txBody>
          <a:bodyPr>
            <a:normAutofit lnSpcReduction="10000"/>
          </a:bodyPr>
          <a:lstStyle/>
          <a:p>
            <a:r>
              <a:rPr lang="en-US" dirty="0"/>
              <a:t>Requires registration for E-Auth Level 1 credentials and a Gateway account must be created from EMRS2.</a:t>
            </a:r>
          </a:p>
          <a:p>
            <a:r>
              <a:rPr lang="en-US" dirty="0"/>
              <a:t>Built to allow industry to enter permit requests which go directly into EMRS2 for State review.</a:t>
            </a:r>
          </a:p>
          <a:p>
            <a:endParaRPr lang="en-US" dirty="0"/>
          </a:p>
        </p:txBody>
      </p:sp>
      <p:sp>
        <p:nvSpPr>
          <p:cNvPr id="2" name="Slide Number Placeholder 1">
            <a:extLst>
              <a:ext uri="{FF2B5EF4-FFF2-40B4-BE49-F238E27FC236}">
                <a16:creationId xmlns:a16="http://schemas.microsoft.com/office/drawing/2014/main" id="{187A5C5D-11A0-4A98-9F8F-956D251D9E2F}"/>
              </a:ext>
            </a:extLst>
          </p:cNvPr>
          <p:cNvSpPr>
            <a:spLocks noGrp="1"/>
          </p:cNvSpPr>
          <p:nvPr>
            <p:ph type="sldNum" sz="quarter" idx="12"/>
          </p:nvPr>
        </p:nvSpPr>
        <p:spPr/>
        <p:txBody>
          <a:bodyPr/>
          <a:lstStyle/>
          <a:p>
            <a:fld id="{5A2BFC79-41E0-4965-88E5-DB7B73B0B10F}" type="slidenum">
              <a:rPr lang="en-US" smtClean="0"/>
              <a:pPr/>
              <a:t>33</a:t>
            </a:fld>
            <a:endParaRPr lang="en-US" dirty="0"/>
          </a:p>
        </p:txBody>
      </p:sp>
    </p:spTree>
    <p:extLst>
      <p:ext uri="{BB962C8B-B14F-4D97-AF65-F5344CB8AC3E}">
        <p14:creationId xmlns:p14="http://schemas.microsoft.com/office/powerpoint/2010/main" val="931991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353C-04A2-401D-813A-412CE36404CB}"/>
              </a:ext>
            </a:extLst>
          </p:cNvPr>
          <p:cNvSpPr>
            <a:spLocks noGrp="1"/>
          </p:cNvSpPr>
          <p:nvPr>
            <p:ph type="title"/>
          </p:nvPr>
        </p:nvSpPr>
        <p:spPr/>
        <p:txBody>
          <a:bodyPr/>
          <a:lstStyle/>
          <a:p>
            <a:r>
              <a:rPr lang="en-US" dirty="0"/>
              <a:t>Customer Permit Gateway </a:t>
            </a:r>
          </a:p>
        </p:txBody>
      </p:sp>
      <p:sp>
        <p:nvSpPr>
          <p:cNvPr id="5" name="Text Placeholder 4">
            <a:extLst>
              <a:ext uri="{FF2B5EF4-FFF2-40B4-BE49-F238E27FC236}">
                <a16:creationId xmlns:a16="http://schemas.microsoft.com/office/drawing/2014/main" id="{98F70AAA-14D6-469A-8374-05ECF533F016}"/>
              </a:ext>
            </a:extLst>
          </p:cNvPr>
          <p:cNvSpPr>
            <a:spLocks noGrp="1"/>
          </p:cNvSpPr>
          <p:nvPr>
            <p:ph type="body" sz="quarter" idx="3"/>
          </p:nvPr>
        </p:nvSpPr>
        <p:spPr>
          <a:xfrm>
            <a:off x="1524000" y="1535113"/>
            <a:ext cx="6400800" cy="446087"/>
          </a:xfrm>
        </p:spPr>
        <p:txBody>
          <a:bodyPr>
            <a:normAutofit lnSpcReduction="10000"/>
          </a:bodyPr>
          <a:lstStyle/>
          <a:p>
            <a:pPr algn="ctr"/>
            <a:r>
              <a:rPr lang="en-US" dirty="0"/>
              <a:t>How does the Gateway interact with EMRS2?</a:t>
            </a:r>
          </a:p>
        </p:txBody>
      </p:sp>
      <p:sp>
        <p:nvSpPr>
          <p:cNvPr id="6" name="Content Placeholder 5">
            <a:extLst>
              <a:ext uri="{FF2B5EF4-FFF2-40B4-BE49-F238E27FC236}">
                <a16:creationId xmlns:a16="http://schemas.microsoft.com/office/drawing/2014/main" id="{29560427-9807-4042-AA3C-E850E92B4154}"/>
              </a:ext>
            </a:extLst>
          </p:cNvPr>
          <p:cNvSpPr>
            <a:spLocks noGrp="1"/>
          </p:cNvSpPr>
          <p:nvPr>
            <p:ph sz="quarter" idx="4"/>
          </p:nvPr>
        </p:nvSpPr>
        <p:spPr>
          <a:xfrm>
            <a:off x="152400" y="1981200"/>
            <a:ext cx="4041775" cy="3951288"/>
          </a:xfrm>
        </p:spPr>
        <p:txBody>
          <a:bodyPr>
            <a:normAutofit/>
          </a:bodyPr>
          <a:lstStyle/>
          <a:p>
            <a:r>
              <a:rPr lang="en-US" sz="2200" dirty="0"/>
              <a:t>When a permit request is entered into the Gateway, it appears in the EMRS2 database automatically. State Animal Health Officials see the request in a queue and review the data for completeness. Requests are handled in the order in which they are received.</a:t>
            </a:r>
          </a:p>
          <a:p>
            <a:endParaRPr lang="en-US" dirty="0"/>
          </a:p>
        </p:txBody>
      </p:sp>
      <p:pic>
        <p:nvPicPr>
          <p:cNvPr id="9" name="Picture 8" descr="Table showing how the permits will look in the gateway.">
            <a:extLst>
              <a:ext uri="{FF2B5EF4-FFF2-40B4-BE49-F238E27FC236}">
                <a16:creationId xmlns:a16="http://schemas.microsoft.com/office/drawing/2014/main" id="{52D06109-1441-4BB7-8035-5F778577E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6466" y="4555827"/>
            <a:ext cx="4347534" cy="1150769"/>
          </a:xfrm>
          <a:prstGeom prst="rect">
            <a:avLst/>
          </a:prstGeom>
        </p:spPr>
      </p:pic>
      <p:pic>
        <p:nvPicPr>
          <p:cNvPr id="11" name="Picture 10" descr="user profile in the gateway">
            <a:extLst>
              <a:ext uri="{FF2B5EF4-FFF2-40B4-BE49-F238E27FC236}">
                <a16:creationId xmlns:a16="http://schemas.microsoft.com/office/drawing/2014/main" id="{5E58E36E-8783-41A8-A04E-8A369D4D79D5}"/>
              </a:ext>
            </a:extLst>
          </p:cNvPr>
          <p:cNvPicPr>
            <a:picLocks noChangeAspect="1"/>
          </p:cNvPicPr>
          <p:nvPr/>
        </p:nvPicPr>
        <p:blipFill>
          <a:blip r:embed="rId3"/>
          <a:stretch>
            <a:fillRect/>
          </a:stretch>
        </p:blipFill>
        <p:spPr>
          <a:xfrm>
            <a:off x="4194175" y="2157326"/>
            <a:ext cx="4442607" cy="2073624"/>
          </a:xfrm>
          <a:prstGeom prst="rect">
            <a:avLst/>
          </a:prstGeom>
        </p:spPr>
      </p:pic>
      <p:sp>
        <p:nvSpPr>
          <p:cNvPr id="3" name="Slide Number Placeholder 2">
            <a:extLst>
              <a:ext uri="{FF2B5EF4-FFF2-40B4-BE49-F238E27FC236}">
                <a16:creationId xmlns:a16="http://schemas.microsoft.com/office/drawing/2014/main" id="{16DCC69F-2921-4CCC-95B7-DD554FF9B759}"/>
              </a:ext>
            </a:extLst>
          </p:cNvPr>
          <p:cNvSpPr>
            <a:spLocks noGrp="1"/>
          </p:cNvSpPr>
          <p:nvPr>
            <p:ph type="sldNum" sz="quarter" idx="12"/>
          </p:nvPr>
        </p:nvSpPr>
        <p:spPr/>
        <p:txBody>
          <a:bodyPr/>
          <a:lstStyle/>
          <a:p>
            <a:fld id="{5A2BFC79-41E0-4965-88E5-DB7B73B0B10F}" type="slidenum">
              <a:rPr lang="en-US" smtClean="0"/>
              <a:pPr/>
              <a:t>34</a:t>
            </a:fld>
            <a:endParaRPr lang="en-US" dirty="0"/>
          </a:p>
        </p:txBody>
      </p:sp>
    </p:spTree>
    <p:extLst>
      <p:ext uri="{BB962C8B-B14F-4D97-AF65-F5344CB8AC3E}">
        <p14:creationId xmlns:p14="http://schemas.microsoft.com/office/powerpoint/2010/main" val="1206279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2" y="1021705"/>
            <a:ext cx="7429499" cy="1108928"/>
          </a:xfrm>
        </p:spPr>
        <p:txBody>
          <a:bodyPr/>
          <a:lstStyle/>
          <a:p>
            <a:r>
              <a:rPr lang="en-US" dirty="0">
                <a:solidFill>
                  <a:schemeClr val="bg1">
                    <a:lumMod val="95000"/>
                    <a:lumOff val="5000"/>
                  </a:schemeClr>
                </a:solidFill>
              </a:rPr>
              <a:t>Permit and Permitted Movements Process</a:t>
            </a:r>
          </a:p>
        </p:txBody>
      </p:sp>
      <p:pic>
        <p:nvPicPr>
          <p:cNvPr id="7" name="Picture 6" descr="Diagram of Permit movements"/>
          <p:cNvPicPr>
            <a:picLocks noChangeAspect="1"/>
          </p:cNvPicPr>
          <p:nvPr/>
        </p:nvPicPr>
        <p:blipFill rotWithShape="1">
          <a:blip r:embed="rId2"/>
          <a:srcRect t="8445"/>
          <a:stretch/>
        </p:blipFill>
        <p:spPr>
          <a:xfrm>
            <a:off x="533400" y="1600200"/>
            <a:ext cx="8229600" cy="4267200"/>
          </a:xfrm>
          <a:prstGeom prst="rect">
            <a:avLst/>
          </a:prstGeom>
        </p:spPr>
      </p:pic>
      <p:sp>
        <p:nvSpPr>
          <p:cNvPr id="8" name="Title 1">
            <a:extLst>
              <a:ext uri="{FF2B5EF4-FFF2-40B4-BE49-F238E27FC236}">
                <a16:creationId xmlns:a16="http://schemas.microsoft.com/office/drawing/2014/main" id="{4095E0F9-6F1A-4A4E-872D-56FD33DDDCB3}"/>
              </a:ext>
            </a:extLst>
          </p:cNvPr>
          <p:cNvSpPr txBox="1">
            <a:spLocks/>
          </p:cNvSpPr>
          <p:nvPr/>
        </p:nvSpPr>
        <p:spPr>
          <a:xfrm>
            <a:off x="457200" y="68580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kern="1200">
                <a:solidFill>
                  <a:schemeClr val="tx1"/>
                </a:solidFill>
                <a:latin typeface="+mj-lt"/>
                <a:ea typeface="+mj-ea"/>
                <a:cs typeface="+mj-cs"/>
              </a:defRPr>
            </a:lvl1pPr>
          </a:lstStyle>
          <a:p>
            <a:pPr fontAlgn="auto">
              <a:spcAft>
                <a:spcPts val="0"/>
              </a:spcAft>
            </a:pPr>
            <a:r>
              <a:rPr lang="en-US">
                <a:effectLst/>
              </a:rPr>
              <a:t>Permits and Permit Movement Functions</a:t>
            </a:r>
            <a:endParaRPr lang="en-US" dirty="0">
              <a:effectLst/>
            </a:endParaRPr>
          </a:p>
        </p:txBody>
      </p:sp>
      <p:sp>
        <p:nvSpPr>
          <p:cNvPr id="3" name="TextBox 2">
            <a:extLst>
              <a:ext uri="{FF2B5EF4-FFF2-40B4-BE49-F238E27FC236}">
                <a16:creationId xmlns:a16="http://schemas.microsoft.com/office/drawing/2014/main" id="{DABB25BF-8D98-4EDE-AA48-77F1A870E2A6}"/>
              </a:ext>
            </a:extLst>
          </p:cNvPr>
          <p:cNvSpPr txBox="1"/>
          <p:nvPr/>
        </p:nvSpPr>
        <p:spPr>
          <a:xfrm>
            <a:off x="457200" y="6019800"/>
            <a:ext cx="8305800" cy="338554"/>
          </a:xfrm>
          <a:prstGeom prst="rect">
            <a:avLst/>
          </a:prstGeom>
          <a:noFill/>
        </p:spPr>
        <p:txBody>
          <a:bodyPr wrap="square" rtlCol="0">
            <a:spAutoFit/>
          </a:bodyPr>
          <a:lstStyle/>
          <a:p>
            <a:pPr algn="ctr"/>
            <a:r>
              <a:rPr lang="en-US" sz="1600" dirty="0">
                <a:solidFill>
                  <a:schemeClr val="tx1"/>
                </a:solidFill>
                <a:effectLst/>
                <a:latin typeface="+mn-lt"/>
              </a:rPr>
              <a:t>Above is the workflow of the Customer Permit Gateway.</a:t>
            </a:r>
          </a:p>
        </p:txBody>
      </p:sp>
      <p:sp>
        <p:nvSpPr>
          <p:cNvPr id="4" name="Slide Number Placeholder 3">
            <a:extLst>
              <a:ext uri="{FF2B5EF4-FFF2-40B4-BE49-F238E27FC236}">
                <a16:creationId xmlns:a16="http://schemas.microsoft.com/office/drawing/2014/main" id="{629413C1-9507-47BF-AE4F-F1EFF24B268B}"/>
              </a:ext>
            </a:extLst>
          </p:cNvPr>
          <p:cNvSpPr>
            <a:spLocks noGrp="1"/>
          </p:cNvSpPr>
          <p:nvPr>
            <p:ph type="sldNum" sz="quarter" idx="12"/>
          </p:nvPr>
        </p:nvSpPr>
        <p:spPr/>
        <p:txBody>
          <a:bodyPr/>
          <a:lstStyle/>
          <a:p>
            <a:fld id="{5A2BFC79-41E0-4965-88E5-DB7B73B0B10F}" type="slidenum">
              <a:rPr lang="en-US" smtClean="0"/>
              <a:pPr/>
              <a:t>35</a:t>
            </a:fld>
            <a:endParaRPr lang="en-US" dirty="0"/>
          </a:p>
        </p:txBody>
      </p:sp>
    </p:spTree>
    <p:extLst>
      <p:ext uri="{BB962C8B-B14F-4D97-AF65-F5344CB8AC3E}">
        <p14:creationId xmlns:p14="http://schemas.microsoft.com/office/powerpoint/2010/main" val="901619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68A1-8221-4C98-A0DA-194F7B63C87E}"/>
              </a:ext>
            </a:extLst>
          </p:cNvPr>
          <p:cNvSpPr>
            <a:spLocks noGrp="1"/>
          </p:cNvSpPr>
          <p:nvPr>
            <p:ph type="title"/>
          </p:nvPr>
        </p:nvSpPr>
        <p:spPr/>
        <p:txBody>
          <a:bodyPr/>
          <a:lstStyle/>
          <a:p>
            <a:r>
              <a:rPr lang="en-US" dirty="0"/>
              <a:t>Customer Permit Gateway </a:t>
            </a:r>
          </a:p>
        </p:txBody>
      </p:sp>
      <p:sp>
        <p:nvSpPr>
          <p:cNvPr id="3" name="Text Placeholder 2">
            <a:extLst>
              <a:ext uri="{FF2B5EF4-FFF2-40B4-BE49-F238E27FC236}">
                <a16:creationId xmlns:a16="http://schemas.microsoft.com/office/drawing/2014/main" id="{9B9AD16C-5DFE-460A-9529-69B7234656A5}"/>
              </a:ext>
            </a:extLst>
          </p:cNvPr>
          <p:cNvSpPr>
            <a:spLocks noGrp="1"/>
          </p:cNvSpPr>
          <p:nvPr>
            <p:ph type="body" idx="1"/>
          </p:nvPr>
        </p:nvSpPr>
        <p:spPr/>
        <p:txBody>
          <a:bodyPr>
            <a:normAutofit fontScale="92500"/>
          </a:bodyPr>
          <a:lstStyle/>
          <a:p>
            <a:r>
              <a:rPr lang="en-US" dirty="0"/>
              <a:t>Permitted Movement Document</a:t>
            </a:r>
          </a:p>
        </p:txBody>
      </p:sp>
      <p:sp>
        <p:nvSpPr>
          <p:cNvPr id="4" name="Content Placeholder 3">
            <a:extLst>
              <a:ext uri="{FF2B5EF4-FFF2-40B4-BE49-F238E27FC236}">
                <a16:creationId xmlns:a16="http://schemas.microsoft.com/office/drawing/2014/main" id="{112028F0-D80C-4B8B-BE94-74AB2C1B5592}"/>
              </a:ext>
            </a:extLst>
          </p:cNvPr>
          <p:cNvSpPr>
            <a:spLocks noGrp="1"/>
          </p:cNvSpPr>
          <p:nvPr>
            <p:ph sz="half" idx="2"/>
          </p:nvPr>
        </p:nvSpPr>
        <p:spPr>
          <a:xfrm>
            <a:off x="457200" y="2174875"/>
            <a:ext cx="4419600" cy="3951288"/>
          </a:xfrm>
        </p:spPr>
        <p:txBody>
          <a:bodyPr>
            <a:noAutofit/>
          </a:bodyPr>
          <a:lstStyle/>
          <a:p>
            <a:r>
              <a:rPr lang="en-US" sz="2000" dirty="0"/>
              <a:t>A PDF is automatically generated with all information entered in the Gateway from movement including acc# and test dates. Example shown but actual document has the accurate premises and address information merged to the document.</a:t>
            </a:r>
          </a:p>
          <a:p>
            <a:r>
              <a:rPr lang="en-US" sz="2000" dirty="0"/>
              <a:t>Allows companies if approved to enter their testing and the amount and time of movements in real time and immediately have a PDF document for download attached to the movement they just entered.</a:t>
            </a:r>
          </a:p>
        </p:txBody>
      </p:sp>
      <p:pic>
        <p:nvPicPr>
          <p:cNvPr id="8" name="Picture 7" descr="Example of Permitted movement document">
            <a:extLst>
              <a:ext uri="{FF2B5EF4-FFF2-40B4-BE49-F238E27FC236}">
                <a16:creationId xmlns:a16="http://schemas.microsoft.com/office/drawing/2014/main" id="{63CA62C0-7179-4998-8143-4FD30254BA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24146" y="1535113"/>
            <a:ext cx="3795564" cy="4908550"/>
          </a:xfrm>
          <a:prstGeom prst="rect">
            <a:avLst/>
          </a:prstGeom>
        </p:spPr>
      </p:pic>
      <p:sp>
        <p:nvSpPr>
          <p:cNvPr id="5" name="Slide Number Placeholder 4">
            <a:extLst>
              <a:ext uri="{FF2B5EF4-FFF2-40B4-BE49-F238E27FC236}">
                <a16:creationId xmlns:a16="http://schemas.microsoft.com/office/drawing/2014/main" id="{D9C24CC7-693B-475E-8C01-DFDA324D2F78}"/>
              </a:ext>
            </a:extLst>
          </p:cNvPr>
          <p:cNvSpPr>
            <a:spLocks noGrp="1"/>
          </p:cNvSpPr>
          <p:nvPr>
            <p:ph type="sldNum" sz="quarter" idx="12"/>
          </p:nvPr>
        </p:nvSpPr>
        <p:spPr/>
        <p:txBody>
          <a:bodyPr/>
          <a:lstStyle/>
          <a:p>
            <a:fld id="{5A2BFC79-41E0-4965-88E5-DB7B73B0B10F}" type="slidenum">
              <a:rPr lang="en-US" smtClean="0"/>
              <a:pPr/>
              <a:t>36</a:t>
            </a:fld>
            <a:endParaRPr lang="en-US" dirty="0"/>
          </a:p>
        </p:txBody>
      </p:sp>
    </p:spTree>
    <p:extLst>
      <p:ext uri="{BB962C8B-B14F-4D97-AF65-F5344CB8AC3E}">
        <p14:creationId xmlns:p14="http://schemas.microsoft.com/office/powerpoint/2010/main" val="3509794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4B06-38FF-4320-ADB5-44C73453D610}"/>
              </a:ext>
            </a:extLst>
          </p:cNvPr>
          <p:cNvSpPr>
            <a:spLocks noGrp="1"/>
          </p:cNvSpPr>
          <p:nvPr>
            <p:ph type="title"/>
          </p:nvPr>
        </p:nvSpPr>
        <p:spPr/>
        <p:txBody>
          <a:bodyPr>
            <a:normAutofit fontScale="90000"/>
          </a:bodyPr>
          <a:lstStyle/>
          <a:p>
            <a:pPr algn="ctr"/>
            <a:r>
              <a:rPr lang="en-US" dirty="0"/>
              <a:t>EMRS Network Associates can be contacted at: </a:t>
            </a:r>
            <a:r>
              <a:rPr lang="en-US" b="0" dirty="0"/>
              <a:t>emrs.training.network@usda.gov</a:t>
            </a:r>
            <a:br>
              <a:rPr lang="en-US" dirty="0"/>
            </a:br>
            <a:endParaRPr lang="en-US" dirty="0"/>
          </a:p>
        </p:txBody>
      </p:sp>
      <p:pic>
        <p:nvPicPr>
          <p:cNvPr id="7" name="Picture Placeholder 6">
            <a:extLst>
              <a:ext uri="{FF2B5EF4-FFF2-40B4-BE49-F238E27FC236}">
                <a16:creationId xmlns:a16="http://schemas.microsoft.com/office/drawing/2014/main" id="{BFB3FAE3-7297-482A-8B93-5E01CD2A2815}"/>
              </a:ext>
              <a:ext uri="{C183D7F6-B498-43B3-948B-1728B52AA6E4}">
                <adec:decorative xmlns:adec="http://schemas.microsoft.com/office/drawing/2017/decorative" val="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850" b="4428"/>
          <a:stretch/>
        </p:blipFill>
        <p:spPr>
          <a:xfrm>
            <a:off x="2374691" y="762000"/>
            <a:ext cx="4407109" cy="3733800"/>
          </a:xfrm>
        </p:spPr>
      </p:pic>
      <p:sp>
        <p:nvSpPr>
          <p:cNvPr id="4" name="Text Placeholder 3">
            <a:extLst>
              <a:ext uri="{FF2B5EF4-FFF2-40B4-BE49-F238E27FC236}">
                <a16:creationId xmlns:a16="http://schemas.microsoft.com/office/drawing/2014/main" id="{0A03CE00-59F7-444C-AB3D-271982D4C4D7}"/>
              </a:ext>
            </a:extLst>
          </p:cNvPr>
          <p:cNvSpPr>
            <a:spLocks noGrp="1"/>
          </p:cNvSpPr>
          <p:nvPr>
            <p:ph type="body" sz="half" idx="2"/>
          </p:nvPr>
        </p:nvSpPr>
        <p:spPr>
          <a:xfrm>
            <a:off x="1792288" y="5181600"/>
            <a:ext cx="5486400" cy="990600"/>
          </a:xfrm>
        </p:spPr>
        <p:txBody>
          <a:bodyPr>
            <a:normAutofit/>
          </a:bodyPr>
          <a:lstStyle/>
          <a:p>
            <a:pPr algn="ctr"/>
            <a:r>
              <a:rPr lang="pt-BR" sz="1800" b="1" dirty="0"/>
              <a:t>You can also visit:</a:t>
            </a:r>
            <a:r>
              <a:rPr lang="pt-BR" sz="1800" dirty="0"/>
              <a:t> </a:t>
            </a:r>
            <a:r>
              <a:rPr lang="en-US" sz="1800" dirty="0">
                <a:hlinkClick r:id="rId4"/>
              </a:rPr>
              <a:t>USDA APHIS | Emergency Management Response System 2.0 (EMRS2)</a:t>
            </a:r>
            <a:endParaRPr lang="en-US" sz="1800" dirty="0"/>
          </a:p>
        </p:txBody>
      </p:sp>
      <p:sp>
        <p:nvSpPr>
          <p:cNvPr id="3" name="Slide Number Placeholder 2">
            <a:extLst>
              <a:ext uri="{FF2B5EF4-FFF2-40B4-BE49-F238E27FC236}">
                <a16:creationId xmlns:a16="http://schemas.microsoft.com/office/drawing/2014/main" id="{EA01F5AF-E952-4EF6-A1BF-339BC1AE8063}"/>
              </a:ext>
            </a:extLst>
          </p:cNvPr>
          <p:cNvSpPr>
            <a:spLocks noGrp="1"/>
          </p:cNvSpPr>
          <p:nvPr>
            <p:ph type="sldNum" sz="quarter" idx="12"/>
          </p:nvPr>
        </p:nvSpPr>
        <p:spPr/>
        <p:txBody>
          <a:bodyPr/>
          <a:lstStyle/>
          <a:p>
            <a:fld id="{5A2BFC79-41E0-4965-88E5-DB7B73B0B10F}" type="slidenum">
              <a:rPr lang="en-US" smtClean="0"/>
              <a:pPr/>
              <a:t>37</a:t>
            </a:fld>
            <a:endParaRPr lang="en-US" dirty="0"/>
          </a:p>
        </p:txBody>
      </p:sp>
    </p:spTree>
    <p:extLst>
      <p:ext uri="{BB962C8B-B14F-4D97-AF65-F5344CB8AC3E}">
        <p14:creationId xmlns:p14="http://schemas.microsoft.com/office/powerpoint/2010/main" val="410630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685800"/>
            <a:ext cx="7543800" cy="1050398"/>
          </a:xfrm>
        </p:spPr>
        <p:txBody>
          <a:bodyPr/>
          <a:lstStyle/>
          <a:p>
            <a:r>
              <a:rPr lang="en-US" dirty="0"/>
              <a:t>Ongoing Activities within EMRS2</a:t>
            </a:r>
          </a:p>
        </p:txBody>
      </p:sp>
      <p:sp>
        <p:nvSpPr>
          <p:cNvPr id="3" name="Content Placeholder 2" descr="FAD / Incident Investigations connects to &#10;"/>
          <p:cNvSpPr>
            <a:spLocks noGrp="1"/>
          </p:cNvSpPr>
          <p:nvPr>
            <p:ph idx="1"/>
          </p:nvPr>
        </p:nvSpPr>
        <p:spPr>
          <a:xfrm>
            <a:off x="76200" y="1589782"/>
            <a:ext cx="3390588" cy="5166417"/>
          </a:xfrm>
        </p:spPr>
        <p:txBody>
          <a:bodyPr>
            <a:noAutofit/>
          </a:bodyPr>
          <a:lstStyle/>
          <a:p>
            <a:pPr>
              <a:spcBef>
                <a:spcPts val="1200"/>
              </a:spcBef>
              <a:spcAft>
                <a:spcPts val="1200"/>
              </a:spcAft>
            </a:pPr>
            <a:r>
              <a:rPr lang="en-US" sz="2400" dirty="0"/>
              <a:t>FAD / Incident</a:t>
            </a:r>
            <a:br>
              <a:rPr lang="en-US" sz="2400" dirty="0"/>
            </a:br>
            <a:r>
              <a:rPr lang="en-US" sz="2400" dirty="0"/>
              <a:t>Investigations  </a:t>
            </a:r>
          </a:p>
          <a:p>
            <a:pPr>
              <a:spcBef>
                <a:spcPts val="1200"/>
              </a:spcBef>
              <a:spcAft>
                <a:spcPts val="1200"/>
              </a:spcAft>
            </a:pPr>
            <a:r>
              <a:rPr lang="en-US" sz="2400" dirty="0"/>
              <a:t>Tracing</a:t>
            </a:r>
            <a:endParaRPr lang="en-US" sz="2400" dirty="0">
              <a:solidFill>
                <a:schemeClr val="bg1">
                  <a:lumMod val="85000"/>
                </a:schemeClr>
              </a:solidFill>
            </a:endParaRPr>
          </a:p>
          <a:p>
            <a:pPr>
              <a:spcBef>
                <a:spcPts val="1200"/>
              </a:spcBef>
              <a:spcAft>
                <a:spcPts val="2800"/>
              </a:spcAft>
            </a:pPr>
            <a:r>
              <a:rPr lang="en-US" sz="2400" dirty="0"/>
              <a:t>Disease Management</a:t>
            </a:r>
            <a:endParaRPr lang="en-US" sz="2400" dirty="0">
              <a:solidFill>
                <a:schemeClr val="bg1">
                  <a:lumMod val="85000"/>
                </a:schemeClr>
              </a:solidFill>
            </a:endParaRPr>
          </a:p>
          <a:p>
            <a:pPr>
              <a:spcBef>
                <a:spcPts val="1200"/>
              </a:spcBef>
              <a:spcAft>
                <a:spcPts val="200"/>
              </a:spcAft>
            </a:pPr>
            <a:r>
              <a:rPr lang="en-US" sz="2400" dirty="0"/>
              <a:t>Resource Management</a:t>
            </a:r>
            <a:endParaRPr lang="en-US" sz="2400" dirty="0">
              <a:solidFill>
                <a:schemeClr val="bg1">
                  <a:lumMod val="85000"/>
                </a:schemeClr>
              </a:solidFill>
            </a:endParaRPr>
          </a:p>
          <a:p>
            <a:pPr>
              <a:spcBef>
                <a:spcPts val="1200"/>
              </a:spcBef>
              <a:spcAft>
                <a:spcPts val="2200"/>
              </a:spcAft>
            </a:pPr>
            <a:r>
              <a:rPr lang="en-US" sz="2400" dirty="0"/>
              <a:t>Task Management</a:t>
            </a:r>
          </a:p>
          <a:p>
            <a:pPr>
              <a:spcBef>
                <a:spcPts val="1400"/>
              </a:spcBef>
              <a:spcAft>
                <a:spcPts val="1400"/>
              </a:spcAft>
            </a:pPr>
            <a:r>
              <a:rPr lang="en-US" sz="2400" dirty="0"/>
              <a:t>Trace Performance </a:t>
            </a:r>
            <a:br>
              <a:rPr lang="en-US" sz="2400" dirty="0"/>
            </a:br>
            <a:r>
              <a:rPr lang="en-US" sz="2400" dirty="0"/>
              <a:t>Measures management</a:t>
            </a:r>
            <a:endParaRPr lang="en-US" sz="2400" dirty="0">
              <a:solidFill>
                <a:schemeClr val="bg1">
                  <a:lumMod val="85000"/>
                </a:schemeClr>
              </a:solidFill>
            </a:endParaRPr>
          </a:p>
        </p:txBody>
      </p:sp>
      <p:sp>
        <p:nvSpPr>
          <p:cNvPr id="4" name="Slide Number Placeholder 3">
            <a:extLst>
              <a:ext uri="{FF2B5EF4-FFF2-40B4-BE49-F238E27FC236}">
                <a16:creationId xmlns:a16="http://schemas.microsoft.com/office/drawing/2014/main" id="{15D311A6-F973-4BCE-9A3C-D6A1C8F2A6E4}"/>
              </a:ext>
            </a:extLst>
          </p:cNvPr>
          <p:cNvSpPr>
            <a:spLocks noGrp="1"/>
          </p:cNvSpPr>
          <p:nvPr>
            <p:ph type="sldNum" sz="quarter" idx="12"/>
          </p:nvPr>
        </p:nvSpPr>
        <p:spPr/>
        <p:txBody>
          <a:bodyPr/>
          <a:lstStyle/>
          <a:p>
            <a:fld id="{5A2BFC79-41E0-4965-88E5-DB7B73B0B10F}" type="slidenum">
              <a:rPr lang="en-US" smtClean="0"/>
              <a:pPr/>
              <a:t>4</a:t>
            </a:fld>
            <a:endParaRPr lang="en-US" dirty="0"/>
          </a:p>
        </p:txBody>
      </p:sp>
      <p:cxnSp>
        <p:nvCxnSpPr>
          <p:cNvPr id="7" name="Straight Arrow Connector 6" descr="Arrow connects FAD Incident Investigations including tuberculosis (TB), brucellosis (BR) response activities, non-negative swine BR, pseudorabies virus (PRV).&#10;&#10;">
            <a:extLst>
              <a:ext uri="{FF2B5EF4-FFF2-40B4-BE49-F238E27FC236}">
                <a16:creationId xmlns:a16="http://schemas.microsoft.com/office/drawing/2014/main" id="{B8A43AE6-B014-47FE-99FF-3F13B45063BB}"/>
              </a:ext>
            </a:extLst>
          </p:cNvPr>
          <p:cNvCxnSpPr>
            <a:cxnSpLocks/>
          </p:cNvCxnSpPr>
          <p:nvPr/>
        </p:nvCxnSpPr>
        <p:spPr>
          <a:xfrm>
            <a:off x="3352800" y="1981200"/>
            <a:ext cx="19812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3F6E6D07-3237-4E61-B044-435959F7E3C6}"/>
              </a:ext>
            </a:extLst>
          </p:cNvPr>
          <p:cNvSpPr txBox="1"/>
          <p:nvPr/>
        </p:nvSpPr>
        <p:spPr>
          <a:xfrm>
            <a:off x="5486400" y="1524000"/>
            <a:ext cx="3625483" cy="830997"/>
          </a:xfrm>
          <a:prstGeom prst="rect">
            <a:avLst/>
          </a:prstGeom>
          <a:noFill/>
        </p:spPr>
        <p:txBody>
          <a:bodyPr wrap="square" rtlCol="0">
            <a:spAutoFit/>
          </a:bodyPr>
          <a:lstStyle/>
          <a:p>
            <a:pPr lvl="0" fontAlgn="auto">
              <a:spcBef>
                <a:spcPts val="600"/>
              </a:spcBef>
              <a:spcAft>
                <a:spcPts val="200"/>
              </a:spcAft>
            </a:pPr>
            <a:r>
              <a:rPr lang="en-US" sz="1600" dirty="0">
                <a:solidFill>
                  <a:schemeClr val="tx1"/>
                </a:solidFill>
                <a:effectLst/>
                <a:latin typeface="+mn-lt"/>
              </a:rPr>
              <a:t>including tuberculosis (TB), brucellosis (BR) response activities, non-negative swine BR, pseudorabies virus (PRV).</a:t>
            </a:r>
          </a:p>
        </p:txBody>
      </p:sp>
      <p:cxnSp>
        <p:nvCxnSpPr>
          <p:cNvPr id="8" name="Straight Arrow Connector 7" descr="Arrow connects Tracing is for TB, BR, equine infectious anemia (EIA), equine piroplasmosis, PRV and cysticercosis.&#10;">
            <a:extLst>
              <a:ext uri="{FF2B5EF4-FFF2-40B4-BE49-F238E27FC236}">
                <a16:creationId xmlns:a16="http://schemas.microsoft.com/office/drawing/2014/main" id="{6B7371B9-34EC-46AD-A9B1-CC80C23BAB3E}"/>
              </a:ext>
            </a:extLst>
          </p:cNvPr>
          <p:cNvCxnSpPr>
            <a:cxnSpLocks/>
          </p:cNvCxnSpPr>
          <p:nvPr/>
        </p:nvCxnSpPr>
        <p:spPr>
          <a:xfrm>
            <a:off x="3352800" y="2819400"/>
            <a:ext cx="19812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AAD8650E-12BF-4216-8ED9-24DB607E9AFA}"/>
              </a:ext>
            </a:extLst>
          </p:cNvPr>
          <p:cNvSpPr txBox="1"/>
          <p:nvPr/>
        </p:nvSpPr>
        <p:spPr>
          <a:xfrm>
            <a:off x="5486400" y="2286000"/>
            <a:ext cx="3625483" cy="830997"/>
          </a:xfrm>
          <a:prstGeom prst="rect">
            <a:avLst/>
          </a:prstGeom>
          <a:noFill/>
        </p:spPr>
        <p:txBody>
          <a:bodyPr wrap="square" rtlCol="0">
            <a:spAutoFit/>
          </a:bodyPr>
          <a:lstStyle/>
          <a:p>
            <a:pPr lvl="0" fontAlgn="auto">
              <a:spcBef>
                <a:spcPts val="600"/>
              </a:spcBef>
              <a:spcAft>
                <a:spcPts val="200"/>
              </a:spcAft>
            </a:pPr>
            <a:r>
              <a:rPr lang="en-US" sz="1600" dirty="0">
                <a:solidFill>
                  <a:schemeClr val="tx1"/>
                </a:solidFill>
                <a:effectLst/>
                <a:latin typeface="+mn-lt"/>
              </a:rPr>
              <a:t>for TB, BR, equine infectious anemia (EIA), equine piroplasmosis, PRV and cysticercosis.</a:t>
            </a:r>
          </a:p>
        </p:txBody>
      </p:sp>
      <p:cxnSp>
        <p:nvCxnSpPr>
          <p:cNvPr id="12" name="Straight Arrow Connector 11" descr="Arrow connects Disease Management for outbreaks such as highly pathogenic avian influenza, New World screw worm, cattle fever tick, rabbit hemorrhagic disease, virulent Newcastle disease">
            <a:extLst>
              <a:ext uri="{FF2B5EF4-FFF2-40B4-BE49-F238E27FC236}">
                <a16:creationId xmlns:a16="http://schemas.microsoft.com/office/drawing/2014/main" id="{7CCADABB-AB05-4B19-9472-9162682E27FA}"/>
              </a:ext>
            </a:extLst>
          </p:cNvPr>
          <p:cNvCxnSpPr>
            <a:cxnSpLocks/>
          </p:cNvCxnSpPr>
          <p:nvPr/>
        </p:nvCxnSpPr>
        <p:spPr>
          <a:xfrm>
            <a:off x="3352800" y="3505200"/>
            <a:ext cx="19812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5D404864-09A9-4F3D-9A14-D7A43F8312A2}"/>
              </a:ext>
            </a:extLst>
          </p:cNvPr>
          <p:cNvSpPr txBox="1"/>
          <p:nvPr/>
        </p:nvSpPr>
        <p:spPr>
          <a:xfrm>
            <a:off x="5486400" y="3048000"/>
            <a:ext cx="3625483" cy="1077218"/>
          </a:xfrm>
          <a:prstGeom prst="rect">
            <a:avLst/>
          </a:prstGeom>
          <a:noFill/>
        </p:spPr>
        <p:txBody>
          <a:bodyPr wrap="square" rtlCol="0">
            <a:spAutoFit/>
          </a:bodyPr>
          <a:lstStyle/>
          <a:p>
            <a:pPr lvl="0" fontAlgn="auto">
              <a:spcBef>
                <a:spcPts val="600"/>
              </a:spcBef>
              <a:spcAft>
                <a:spcPts val="200"/>
              </a:spcAft>
            </a:pPr>
            <a:r>
              <a:rPr lang="en-US" sz="1600" dirty="0">
                <a:solidFill>
                  <a:schemeClr val="tx1"/>
                </a:solidFill>
                <a:effectLst/>
                <a:latin typeface="+mn-lt"/>
              </a:rPr>
              <a:t>for outbreaks such as highly pathogenic avian influenza, New World screw worm, cattle fever tick, rabbit hemorrhagic disease, virulent Newcastle disease</a:t>
            </a:r>
          </a:p>
        </p:txBody>
      </p:sp>
      <p:cxnSp>
        <p:nvCxnSpPr>
          <p:cNvPr id="11" name="Straight Arrow Connector 10" descr="Arrow connects Resource Management for all incidents.">
            <a:extLst>
              <a:ext uri="{FF2B5EF4-FFF2-40B4-BE49-F238E27FC236}">
                <a16:creationId xmlns:a16="http://schemas.microsoft.com/office/drawing/2014/main" id="{23FA3156-EC16-4CD4-8E6D-4C82F616CFF9}"/>
              </a:ext>
            </a:extLst>
          </p:cNvPr>
          <p:cNvCxnSpPr>
            <a:cxnSpLocks/>
          </p:cNvCxnSpPr>
          <p:nvPr/>
        </p:nvCxnSpPr>
        <p:spPr>
          <a:xfrm>
            <a:off x="3466788" y="4495800"/>
            <a:ext cx="186721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88690440-BF80-4F75-850C-E130B74A2933}"/>
              </a:ext>
            </a:extLst>
          </p:cNvPr>
          <p:cNvSpPr txBox="1"/>
          <p:nvPr/>
        </p:nvSpPr>
        <p:spPr>
          <a:xfrm>
            <a:off x="5486400" y="4114800"/>
            <a:ext cx="3625482" cy="584775"/>
          </a:xfrm>
          <a:prstGeom prst="rect">
            <a:avLst/>
          </a:prstGeom>
          <a:noFill/>
        </p:spPr>
        <p:txBody>
          <a:bodyPr wrap="square" rtlCol="0">
            <a:spAutoFit/>
          </a:bodyPr>
          <a:lstStyle/>
          <a:p>
            <a:pPr lvl="0" fontAlgn="auto">
              <a:spcBef>
                <a:spcPts val="600"/>
              </a:spcBef>
              <a:spcAft>
                <a:spcPts val="200"/>
              </a:spcAft>
            </a:pPr>
            <a:r>
              <a:rPr lang="en-US" sz="1600" dirty="0">
                <a:solidFill>
                  <a:schemeClr val="tx1"/>
                </a:solidFill>
                <a:effectLst/>
                <a:latin typeface="+mn-lt"/>
              </a:rPr>
              <a:t>for management of personnel, supplies, equipment and fleet in all incidents.</a:t>
            </a:r>
          </a:p>
        </p:txBody>
      </p:sp>
      <p:cxnSp>
        <p:nvCxnSpPr>
          <p:cNvPr id="10" name="Straight Arrow Connector 9" descr="Arrow connects Task Management for EIA Lab Inspection, Restricted Product Inspection, European Union (EU) Inspections, Animal Disease Traceability (ADTIS) Inspections, Garbage Feeder Inspections, contagious equine metritis (CEM) lab inspections, brucellosis testing (BTC) program mgt.&#10;">
            <a:extLst>
              <a:ext uri="{FF2B5EF4-FFF2-40B4-BE49-F238E27FC236}">
                <a16:creationId xmlns:a16="http://schemas.microsoft.com/office/drawing/2014/main" id="{6E4B93CB-CF52-42A6-B507-2FE0E212689C}"/>
              </a:ext>
            </a:extLst>
          </p:cNvPr>
          <p:cNvCxnSpPr>
            <a:cxnSpLocks/>
          </p:cNvCxnSpPr>
          <p:nvPr/>
        </p:nvCxnSpPr>
        <p:spPr>
          <a:xfrm>
            <a:off x="3276600" y="4953000"/>
            <a:ext cx="2028039"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 name="Content Placeholder 2">
            <a:extLst>
              <a:ext uri="{FF2B5EF4-FFF2-40B4-BE49-F238E27FC236}">
                <a16:creationId xmlns:a16="http://schemas.microsoft.com/office/drawing/2014/main" id="{75A6090B-DF6E-4187-BDAC-D384378DD65A}"/>
              </a:ext>
            </a:extLst>
          </p:cNvPr>
          <p:cNvSpPr txBox="1">
            <a:spLocks/>
          </p:cNvSpPr>
          <p:nvPr/>
        </p:nvSpPr>
        <p:spPr>
          <a:xfrm>
            <a:off x="5486400" y="4648200"/>
            <a:ext cx="3625482"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ts val="600"/>
              </a:spcBef>
              <a:spcAft>
                <a:spcPts val="3200"/>
              </a:spcAft>
              <a:buNone/>
            </a:pPr>
            <a:r>
              <a:rPr lang="en-US" sz="1600" dirty="0">
                <a:effectLst/>
              </a:rPr>
              <a:t>for EIA Lab Inspection, Restricted Product Inspection, European Union (EU) Inspections, Animal Disease Traceability (ADTIS) Inspections, Garbage Feeder Inspections, contagious equine metritis (CEM) lab inspections, brucellosis testing (BTC) program mgt.</a:t>
            </a:r>
          </a:p>
        </p:txBody>
      </p:sp>
      <p:cxnSp>
        <p:nvCxnSpPr>
          <p:cNvPr id="9" name="Straight Arrow Connector 8" descr="Arrow connects Trace Performance Measures management for ADTIS.&#10;">
            <a:extLst>
              <a:ext uri="{FF2B5EF4-FFF2-40B4-BE49-F238E27FC236}">
                <a16:creationId xmlns:a16="http://schemas.microsoft.com/office/drawing/2014/main" id="{F8D2C6BD-7EE8-4DFC-AE9D-76EA42E8937B}"/>
              </a:ext>
            </a:extLst>
          </p:cNvPr>
          <p:cNvCxnSpPr>
            <a:cxnSpLocks/>
          </p:cNvCxnSpPr>
          <p:nvPr/>
        </p:nvCxnSpPr>
        <p:spPr>
          <a:xfrm flipV="1">
            <a:off x="3276600" y="6574634"/>
            <a:ext cx="2028039"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592B8BD5-46EB-4DAE-B6A0-A07B20DA8EA8}"/>
              </a:ext>
            </a:extLst>
          </p:cNvPr>
          <p:cNvSpPr txBox="1"/>
          <p:nvPr/>
        </p:nvSpPr>
        <p:spPr>
          <a:xfrm>
            <a:off x="5486400" y="6324600"/>
            <a:ext cx="3390588" cy="584775"/>
          </a:xfrm>
          <a:prstGeom prst="rect">
            <a:avLst/>
          </a:prstGeom>
          <a:noFill/>
        </p:spPr>
        <p:txBody>
          <a:bodyPr wrap="square" rtlCol="0">
            <a:spAutoFit/>
          </a:bodyPr>
          <a:lstStyle/>
          <a:p>
            <a:pPr lvl="0" fontAlgn="auto">
              <a:spcBef>
                <a:spcPts val="600"/>
              </a:spcBef>
              <a:spcAft>
                <a:spcPts val="200"/>
              </a:spcAft>
            </a:pPr>
            <a:r>
              <a:rPr lang="en-US" sz="1600" dirty="0">
                <a:solidFill>
                  <a:schemeClr val="tx1"/>
                </a:solidFill>
                <a:effectLst/>
                <a:latin typeface="+mn-lt"/>
              </a:rPr>
              <a:t>for demonstration of animal traceability for ADTIS.</a:t>
            </a:r>
          </a:p>
        </p:txBody>
      </p:sp>
    </p:spTree>
    <p:extLst>
      <p:ext uri="{BB962C8B-B14F-4D97-AF65-F5344CB8AC3E}">
        <p14:creationId xmlns:p14="http://schemas.microsoft.com/office/powerpoint/2010/main" val="85318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C247-B936-4EC5-8C34-A2739200DB4A}"/>
              </a:ext>
            </a:extLst>
          </p:cNvPr>
          <p:cNvSpPr>
            <a:spLocks noGrp="1"/>
          </p:cNvSpPr>
          <p:nvPr>
            <p:ph type="title"/>
          </p:nvPr>
        </p:nvSpPr>
        <p:spPr>
          <a:xfrm>
            <a:off x="3061646" y="838200"/>
            <a:ext cx="3186754" cy="889711"/>
          </a:xfrm>
        </p:spPr>
        <p:txBody>
          <a:bodyPr vert="horz" lIns="91440" tIns="45720" rIns="91440" bIns="45720" rtlCol="0" anchor="ctr">
            <a:normAutofit/>
          </a:bodyPr>
          <a:lstStyle/>
          <a:p>
            <a:pPr algn="l">
              <a:lnSpc>
                <a:spcPct val="90000"/>
              </a:lnSpc>
            </a:pPr>
            <a:r>
              <a:rPr lang="en-US" sz="3000" kern="1200" dirty="0">
                <a:solidFill>
                  <a:schemeClr val="bg1"/>
                </a:solidFill>
                <a:latin typeface="+mj-lt"/>
                <a:ea typeface="+mj-ea"/>
                <a:cs typeface="+mj-cs"/>
              </a:rPr>
              <a:t>Features of EMRS2</a:t>
            </a:r>
          </a:p>
        </p:txBody>
      </p:sp>
      <p:sp>
        <p:nvSpPr>
          <p:cNvPr id="3" name="Content Placeholder 2">
            <a:extLst>
              <a:ext uri="{FF2B5EF4-FFF2-40B4-BE49-F238E27FC236}">
                <a16:creationId xmlns:a16="http://schemas.microsoft.com/office/drawing/2014/main" id="{E808CDF2-074C-42F4-BFE4-A43E23ED2C1F}"/>
              </a:ext>
            </a:extLst>
          </p:cNvPr>
          <p:cNvSpPr>
            <a:spLocks noGrp="1"/>
          </p:cNvSpPr>
          <p:nvPr>
            <p:ph sz="half" idx="1"/>
          </p:nvPr>
        </p:nvSpPr>
        <p:spPr>
          <a:xfrm>
            <a:off x="457200" y="1927228"/>
            <a:ext cx="8229600" cy="4702172"/>
          </a:xfrm>
        </p:spPr>
        <p:txBody>
          <a:bodyPr vert="horz" lIns="91440" tIns="45720" rIns="91440" bIns="45720" rtlCol="0" anchor="t">
            <a:normAutofit/>
          </a:bodyPr>
          <a:lstStyle/>
          <a:p>
            <a:pPr marL="400050" indent="-285750">
              <a:lnSpc>
                <a:spcPct val="90000"/>
              </a:lnSpc>
              <a:spcAft>
                <a:spcPts val="1200"/>
              </a:spcAft>
            </a:pPr>
            <a:r>
              <a:rPr lang="en-US" sz="3200" dirty="0">
                <a:solidFill>
                  <a:schemeClr val="bg1"/>
                </a:solidFill>
              </a:rPr>
              <a:t>EMRS2 is a Model Driven Application operating on the Microsoft Power Platform:</a:t>
            </a:r>
          </a:p>
          <a:p>
            <a:pPr lvl="1" indent="-228600">
              <a:lnSpc>
                <a:spcPct val="90000"/>
              </a:lnSpc>
              <a:buFont typeface="Arial" panose="020B0604020202020204" pitchFamily="34" charset="0"/>
              <a:buChar char="•"/>
            </a:pPr>
            <a:r>
              <a:rPr lang="en-US" sz="2800" dirty="0">
                <a:solidFill>
                  <a:schemeClr val="bg1"/>
                </a:solidFill>
              </a:rPr>
              <a:t>EMRS2Go Mobile</a:t>
            </a:r>
          </a:p>
          <a:p>
            <a:pPr lvl="1" indent="-228600">
              <a:lnSpc>
                <a:spcPct val="90000"/>
              </a:lnSpc>
              <a:buFont typeface="Arial" panose="020B0604020202020204" pitchFamily="34" charset="0"/>
              <a:buChar char="•"/>
            </a:pPr>
            <a:r>
              <a:rPr lang="en-US" sz="2800" dirty="0">
                <a:solidFill>
                  <a:schemeClr val="bg1"/>
                </a:solidFill>
              </a:rPr>
              <a:t>EMRS2 Permitting </a:t>
            </a:r>
            <a:br>
              <a:rPr lang="en-US" sz="2800" dirty="0">
                <a:solidFill>
                  <a:schemeClr val="bg1"/>
                </a:solidFill>
              </a:rPr>
            </a:br>
            <a:r>
              <a:rPr lang="en-US" sz="2800" dirty="0">
                <a:solidFill>
                  <a:schemeClr val="bg1"/>
                </a:solidFill>
              </a:rPr>
              <a:t>Gateway</a:t>
            </a:r>
          </a:p>
          <a:p>
            <a:pPr lvl="1" indent="-228600">
              <a:lnSpc>
                <a:spcPct val="90000"/>
              </a:lnSpc>
              <a:buFont typeface="Arial" panose="020B0604020202020204" pitchFamily="34" charset="0"/>
              <a:buChar char="•"/>
            </a:pPr>
            <a:r>
              <a:rPr lang="en-US" sz="2800" dirty="0">
                <a:solidFill>
                  <a:schemeClr val="bg1"/>
                </a:solidFill>
              </a:rPr>
              <a:t>EMRS2T</a:t>
            </a:r>
            <a:br>
              <a:rPr lang="en-US" sz="2800" dirty="0">
                <a:solidFill>
                  <a:schemeClr val="bg1"/>
                </a:solidFill>
              </a:rPr>
            </a:br>
            <a:r>
              <a:rPr lang="en-US" sz="2800" dirty="0">
                <a:solidFill>
                  <a:schemeClr val="bg1"/>
                </a:solidFill>
              </a:rPr>
              <a:t>Environment (Training)</a:t>
            </a:r>
          </a:p>
          <a:p>
            <a:pPr lvl="1" indent="-228600">
              <a:lnSpc>
                <a:spcPct val="90000"/>
              </a:lnSpc>
              <a:buFont typeface="Arial" panose="020B0604020202020204" pitchFamily="34" charset="0"/>
              <a:buChar char="•"/>
            </a:pPr>
            <a:r>
              <a:rPr lang="en-US" sz="2800" dirty="0">
                <a:solidFill>
                  <a:schemeClr val="bg1"/>
                </a:solidFill>
              </a:rPr>
              <a:t>EMRS2 Production </a:t>
            </a:r>
            <a:br>
              <a:rPr lang="en-US" sz="2800" dirty="0">
                <a:solidFill>
                  <a:schemeClr val="bg1"/>
                </a:solidFill>
              </a:rPr>
            </a:br>
            <a:r>
              <a:rPr lang="en-US" sz="2800" dirty="0">
                <a:solidFill>
                  <a:schemeClr val="bg1"/>
                </a:solidFill>
              </a:rPr>
              <a:t>Environment (Live Data)</a:t>
            </a:r>
            <a:endParaRPr lang="en-US" sz="1400" dirty="0"/>
          </a:p>
        </p:txBody>
      </p:sp>
      <p:pic>
        <p:nvPicPr>
          <p:cNvPr id="6" name="Picture 5" descr="A black and silver computer&#10;&#10;">
            <a:extLst>
              <a:ext uri="{FF2B5EF4-FFF2-40B4-BE49-F238E27FC236}">
                <a16:creationId xmlns:a16="http://schemas.microsoft.com/office/drawing/2014/main" id="{CBE771FE-67BD-42D7-B1FB-5818BCE31999}"/>
              </a:ext>
            </a:extLst>
          </p:cNvPr>
          <p:cNvPicPr>
            <a:picLocks noChangeAspect="1"/>
          </p:cNvPicPr>
          <p:nvPr/>
        </p:nvPicPr>
        <p:blipFill rotWithShape="1">
          <a:blip r:embed="rId2"/>
          <a:srcRect l="1030" r="1590" b="-3"/>
          <a:stretch/>
        </p:blipFill>
        <p:spPr>
          <a:xfrm>
            <a:off x="4265817" y="2743200"/>
            <a:ext cx="3510898" cy="2190341"/>
          </a:xfrm>
          <a:prstGeom prst="rect">
            <a:avLst/>
          </a:prstGeom>
          <a:ln>
            <a:noFill/>
          </a:ln>
          <a:effectLst>
            <a:softEdge rad="112500"/>
          </a:effectLst>
        </p:spPr>
      </p:pic>
      <p:pic>
        <p:nvPicPr>
          <p:cNvPr id="7" name="Picture 6">
            <a:extLst>
              <a:ext uri="{FF2B5EF4-FFF2-40B4-BE49-F238E27FC236}">
                <a16:creationId xmlns:a16="http://schemas.microsoft.com/office/drawing/2014/main" id="{E637F536-619E-4ACA-B6F8-8BD98043AA96}"/>
              </a:ext>
              <a:ext uri="{C183D7F6-B498-43B3-948B-1728B52AA6E4}">
                <adec:decorative xmlns:adec="http://schemas.microsoft.com/office/drawing/2017/decorative" val="1"/>
              </a:ext>
            </a:extLst>
          </p:cNvPr>
          <p:cNvPicPr>
            <a:picLocks noChangeAspect="1"/>
          </p:cNvPicPr>
          <p:nvPr/>
        </p:nvPicPr>
        <p:blipFill rotWithShape="1">
          <a:blip r:embed="rId3"/>
          <a:srcRect l="21632" r="8034" b="1"/>
          <a:stretch/>
        </p:blipFill>
        <p:spPr>
          <a:xfrm>
            <a:off x="6400800" y="4119263"/>
            <a:ext cx="2751830" cy="2738737"/>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
        <p:nvSpPr>
          <p:cNvPr id="4" name="Slide Number Placeholder 3">
            <a:extLst>
              <a:ext uri="{FF2B5EF4-FFF2-40B4-BE49-F238E27FC236}">
                <a16:creationId xmlns:a16="http://schemas.microsoft.com/office/drawing/2014/main" id="{97D7A6BC-4D6A-46F4-8E6F-D17B0E136CB1}"/>
              </a:ext>
            </a:extLst>
          </p:cNvPr>
          <p:cNvSpPr>
            <a:spLocks noGrp="1"/>
          </p:cNvSpPr>
          <p:nvPr>
            <p:ph type="sldNum" sz="quarter" idx="12"/>
          </p:nvPr>
        </p:nvSpPr>
        <p:spPr/>
        <p:txBody>
          <a:bodyPr/>
          <a:lstStyle/>
          <a:p>
            <a:fld id="{52AC4B9C-4C17-4FCF-B242-7FD42D68B20F}" type="slidenum">
              <a:rPr lang="en-US" smtClean="0"/>
              <a:pPr/>
              <a:t>5</a:t>
            </a:fld>
            <a:endParaRPr lang="en-US" dirty="0"/>
          </a:p>
        </p:txBody>
      </p:sp>
    </p:spTree>
    <p:extLst>
      <p:ext uri="{BB962C8B-B14F-4D97-AF65-F5344CB8AC3E}">
        <p14:creationId xmlns:p14="http://schemas.microsoft.com/office/powerpoint/2010/main" val="86273450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67AB4-C110-4947-AA6C-A21D0744116A}"/>
              </a:ext>
            </a:extLst>
          </p:cNvPr>
          <p:cNvSpPr>
            <a:spLocks noGrp="1"/>
          </p:cNvSpPr>
          <p:nvPr>
            <p:ph type="title"/>
          </p:nvPr>
        </p:nvSpPr>
        <p:spPr/>
        <p:txBody>
          <a:bodyPr/>
          <a:lstStyle/>
          <a:p>
            <a:r>
              <a:rPr lang="en-US" dirty="0"/>
              <a:t>New Users Requesting EMRS2 Access</a:t>
            </a:r>
          </a:p>
        </p:txBody>
      </p:sp>
      <p:sp>
        <p:nvSpPr>
          <p:cNvPr id="3" name="Content Placeholder 2">
            <a:extLst>
              <a:ext uri="{FF2B5EF4-FFF2-40B4-BE49-F238E27FC236}">
                <a16:creationId xmlns:a16="http://schemas.microsoft.com/office/drawing/2014/main" id="{0021DC89-63A7-4BD5-AB12-2E0184B4162A}"/>
              </a:ext>
            </a:extLst>
          </p:cNvPr>
          <p:cNvSpPr>
            <a:spLocks noGrp="1"/>
          </p:cNvSpPr>
          <p:nvPr>
            <p:ph idx="1"/>
          </p:nvPr>
        </p:nvSpPr>
        <p:spPr>
          <a:xfrm>
            <a:off x="457200" y="1600199"/>
            <a:ext cx="8229600" cy="5121275"/>
          </a:xfrm>
        </p:spPr>
        <p:txBody>
          <a:bodyPr>
            <a:normAutofit fontScale="92500"/>
          </a:bodyPr>
          <a:lstStyle/>
          <a:p>
            <a:r>
              <a:rPr lang="en-US" dirty="0"/>
              <a:t>Obtain </a:t>
            </a:r>
            <a:r>
              <a:rPr lang="en-US" dirty="0" err="1"/>
              <a:t>eAuth</a:t>
            </a:r>
            <a:r>
              <a:rPr lang="en-US" dirty="0"/>
              <a:t> Level 2 credentials.</a:t>
            </a:r>
          </a:p>
          <a:p>
            <a:pPr lvl="1"/>
            <a:r>
              <a:rPr lang="en-US" dirty="0"/>
              <a:t>For State users who need to create an eAuth account, it is best to request Level 1 eAuth first, then request to go from Level 1 to Level 2. </a:t>
            </a:r>
          </a:p>
          <a:p>
            <a:pPr lvl="1"/>
            <a:r>
              <a:rPr lang="en-US" dirty="0"/>
              <a:t>Website: </a:t>
            </a:r>
            <a:r>
              <a:rPr lang="en-US" dirty="0" err="1">
                <a:solidFill>
                  <a:srgbClr val="0000FF"/>
                </a:solidFill>
                <a:hlinkClick r:id="rId2">
                  <a:extLst>
                    <a:ext uri="{A12FA001-AC4F-418D-AE19-62706E023703}">
                      <ahyp:hlinkClr xmlns:ahyp="http://schemas.microsoft.com/office/drawing/2018/hyperlinkcolor" val="tx"/>
                    </a:ext>
                  </a:extLst>
                </a:hlinkClick>
              </a:rPr>
              <a:t>eAuthentication</a:t>
            </a:r>
            <a:r>
              <a:rPr lang="en-US" dirty="0">
                <a:solidFill>
                  <a:srgbClr val="0000FF"/>
                </a:solidFill>
                <a:hlinkClick r:id="rId2">
                  <a:extLst>
                    <a:ext uri="{A12FA001-AC4F-418D-AE19-62706E023703}">
                      <ahyp:hlinkClr xmlns:ahyp="http://schemas.microsoft.com/office/drawing/2018/hyperlinkcolor" val="tx"/>
                    </a:ext>
                  </a:extLst>
                </a:hlinkClick>
              </a:rPr>
              <a:t> (usda.gov)</a:t>
            </a:r>
            <a:endParaRPr lang="en-US" dirty="0"/>
          </a:p>
          <a:p>
            <a:r>
              <a:rPr lang="en-US" dirty="0"/>
              <a:t>Complete Information Security Awareness (ISA) Training.</a:t>
            </a:r>
          </a:p>
          <a:p>
            <a:pPr lvl="1"/>
            <a:r>
              <a:rPr lang="en-US" dirty="0"/>
              <a:t>Federal users: complete in </a:t>
            </a:r>
            <a:r>
              <a:rPr lang="en-US" dirty="0" err="1"/>
              <a:t>AgLearn</a:t>
            </a:r>
            <a:r>
              <a:rPr lang="en-US" dirty="0"/>
              <a:t>.</a:t>
            </a:r>
          </a:p>
          <a:p>
            <a:pPr lvl="1"/>
            <a:r>
              <a:rPr lang="en-US" dirty="0"/>
              <a:t>State users: complete online and email a copy of your training completion certificate to EMRS Network Associates</a:t>
            </a:r>
          </a:p>
          <a:p>
            <a:r>
              <a:rPr lang="en-US" dirty="0"/>
              <a:t>Submit an APHIS 513 Form, signed by an USDA supervisor/representative.</a:t>
            </a:r>
          </a:p>
          <a:p>
            <a:pPr lvl="1"/>
            <a:r>
              <a:rPr lang="en-US" dirty="0"/>
              <a:t>Both State and federal personnel.</a:t>
            </a:r>
          </a:p>
          <a:p>
            <a:endParaRPr lang="en-US" dirty="0"/>
          </a:p>
        </p:txBody>
      </p:sp>
      <p:sp>
        <p:nvSpPr>
          <p:cNvPr id="4" name="Slide Number Placeholder 3">
            <a:extLst>
              <a:ext uri="{FF2B5EF4-FFF2-40B4-BE49-F238E27FC236}">
                <a16:creationId xmlns:a16="http://schemas.microsoft.com/office/drawing/2014/main" id="{BD2BC11F-F440-4128-9FA9-EFE400A7EA62}"/>
              </a:ext>
            </a:extLst>
          </p:cNvPr>
          <p:cNvSpPr>
            <a:spLocks noGrp="1"/>
          </p:cNvSpPr>
          <p:nvPr>
            <p:ph type="sldNum" sz="quarter" idx="12"/>
          </p:nvPr>
        </p:nvSpPr>
        <p:spPr/>
        <p:txBody>
          <a:bodyPr/>
          <a:lstStyle/>
          <a:p>
            <a:fld id="{5A2BFC79-41E0-4965-88E5-DB7B73B0B10F}" type="slidenum">
              <a:rPr lang="en-US" smtClean="0"/>
              <a:pPr/>
              <a:t>6</a:t>
            </a:fld>
            <a:endParaRPr lang="en-US" dirty="0"/>
          </a:p>
        </p:txBody>
      </p:sp>
    </p:spTree>
    <p:extLst>
      <p:ext uri="{BB962C8B-B14F-4D97-AF65-F5344CB8AC3E}">
        <p14:creationId xmlns:p14="http://schemas.microsoft.com/office/powerpoint/2010/main" val="4149478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23D0-9696-4B0D-99E8-5AB08E1414F6}"/>
              </a:ext>
            </a:extLst>
          </p:cNvPr>
          <p:cNvSpPr>
            <a:spLocks noGrp="1"/>
          </p:cNvSpPr>
          <p:nvPr>
            <p:ph type="title"/>
          </p:nvPr>
        </p:nvSpPr>
        <p:spPr/>
        <p:txBody>
          <a:bodyPr/>
          <a:lstStyle/>
          <a:p>
            <a:r>
              <a:rPr lang="en-US" dirty="0"/>
              <a:t>EMRS2 Entities</a:t>
            </a:r>
          </a:p>
        </p:txBody>
      </p:sp>
      <p:sp>
        <p:nvSpPr>
          <p:cNvPr id="5" name="TextBox 4">
            <a:extLst>
              <a:ext uri="{FF2B5EF4-FFF2-40B4-BE49-F238E27FC236}">
                <a16:creationId xmlns:a16="http://schemas.microsoft.com/office/drawing/2014/main" id="{D0A32B3B-0FDC-4777-968C-5570207C52C9}"/>
              </a:ext>
            </a:extLst>
          </p:cNvPr>
          <p:cNvSpPr txBox="1"/>
          <p:nvPr/>
        </p:nvSpPr>
        <p:spPr>
          <a:xfrm>
            <a:off x="2667000" y="1460242"/>
            <a:ext cx="6096000" cy="5324535"/>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sz="2000" u="sng" dirty="0">
                <a:solidFill>
                  <a:schemeClr val="tx1"/>
                </a:solidFill>
                <a:effectLst/>
                <a:latin typeface="+mn-lt"/>
              </a:rPr>
              <a:t>EMRS2 Home</a:t>
            </a:r>
            <a:r>
              <a:rPr lang="en-US" sz="2000" dirty="0">
                <a:solidFill>
                  <a:schemeClr val="tx1"/>
                </a:solidFill>
                <a:effectLst/>
                <a:latin typeface="+mn-lt"/>
              </a:rPr>
              <a:t> provides the starting place for EMRS2 users. It references general announcements and training materials. Additionally, inspection tasks—used often by field employees—are managed here to help aid in organization and completeness.</a:t>
            </a:r>
          </a:p>
          <a:p>
            <a:pPr marL="342900" indent="-342900">
              <a:spcAft>
                <a:spcPts val="1200"/>
              </a:spcAft>
              <a:buFont typeface="Wingdings" panose="05000000000000000000" pitchFamily="2" charset="2"/>
              <a:buChar char="Ø"/>
            </a:pPr>
            <a:r>
              <a:rPr lang="en-US" sz="2000" u="sng" dirty="0">
                <a:solidFill>
                  <a:schemeClr val="tx1"/>
                </a:solidFill>
                <a:effectLst/>
                <a:latin typeface="+mn-lt"/>
              </a:rPr>
              <a:t>Disease Management </a:t>
            </a:r>
            <a:r>
              <a:rPr lang="en-US" sz="2000" dirty="0">
                <a:solidFill>
                  <a:schemeClr val="tx1"/>
                </a:solidFill>
                <a:effectLst/>
                <a:latin typeface="+mn-lt"/>
              </a:rPr>
              <a:t>manages information related to incidents and investigations (e.g., premises statuses during an outbreak), providing actionable information, which allows rapid decisions to be made in order to protect U.S. agriculture, animal health, public health, the environment, and the economy.</a:t>
            </a:r>
          </a:p>
          <a:p>
            <a:pPr marL="342900" indent="-342900">
              <a:buFont typeface="Wingdings" panose="05000000000000000000" pitchFamily="2" charset="2"/>
              <a:buChar char="Ø"/>
            </a:pPr>
            <a:r>
              <a:rPr lang="en-US" sz="2000" u="sng" dirty="0">
                <a:solidFill>
                  <a:schemeClr val="tx1"/>
                </a:solidFill>
                <a:effectLst/>
                <a:latin typeface="+mn-lt"/>
              </a:rPr>
              <a:t>Resource Management </a:t>
            </a:r>
            <a:r>
              <a:rPr lang="en-US" sz="2000" dirty="0">
                <a:solidFill>
                  <a:schemeClr val="tx1"/>
                </a:solidFill>
                <a:effectLst/>
                <a:latin typeface="+mn-lt"/>
              </a:rPr>
              <a:t>manages personnel and equipment deployed during an incident. During incidents, many activities are ongoing simultaneously and need to be tracked and positioned strategically for increased efficiency and coordination.</a:t>
            </a:r>
          </a:p>
        </p:txBody>
      </p:sp>
      <p:sp>
        <p:nvSpPr>
          <p:cNvPr id="3" name="Slide Number Placeholder 2">
            <a:extLst>
              <a:ext uri="{FF2B5EF4-FFF2-40B4-BE49-F238E27FC236}">
                <a16:creationId xmlns:a16="http://schemas.microsoft.com/office/drawing/2014/main" id="{8CB93BF5-029D-40D0-8D50-4F7C6BEC1639}"/>
              </a:ext>
            </a:extLst>
          </p:cNvPr>
          <p:cNvSpPr>
            <a:spLocks noGrp="1"/>
          </p:cNvSpPr>
          <p:nvPr>
            <p:ph type="sldNum" sz="quarter" idx="12"/>
          </p:nvPr>
        </p:nvSpPr>
        <p:spPr/>
        <p:txBody>
          <a:bodyPr/>
          <a:lstStyle/>
          <a:p>
            <a:fld id="{5A2BFC79-41E0-4965-88E5-DB7B73B0B10F}" type="slidenum">
              <a:rPr lang="en-US" smtClean="0"/>
              <a:pPr/>
              <a:t>7</a:t>
            </a:fld>
            <a:endParaRPr lang="en-US" dirty="0"/>
          </a:p>
        </p:txBody>
      </p:sp>
      <p:pic>
        <p:nvPicPr>
          <p:cNvPr id="6" name="Picture 5" descr="EMRS Home Icon">
            <a:extLst>
              <a:ext uri="{FF2B5EF4-FFF2-40B4-BE49-F238E27FC236}">
                <a16:creationId xmlns:a16="http://schemas.microsoft.com/office/drawing/2014/main" id="{68C13902-CB40-4986-83D9-875E0295D4F8}"/>
              </a:ext>
            </a:extLst>
          </p:cNvPr>
          <p:cNvPicPr>
            <a:picLocks noChangeAspect="1"/>
          </p:cNvPicPr>
          <p:nvPr/>
        </p:nvPicPr>
        <p:blipFill rotWithShape="1">
          <a:blip r:embed="rId2">
            <a:extLst>
              <a:ext uri="{28A0092B-C50C-407E-A947-70E740481C1C}">
                <a14:useLocalDpi xmlns:a14="http://schemas.microsoft.com/office/drawing/2010/main" val="0"/>
              </a:ext>
            </a:extLst>
          </a:blip>
          <a:srcRect l="1197" t="13410" r="84034" b="5010"/>
          <a:stretch/>
        </p:blipFill>
        <p:spPr>
          <a:xfrm>
            <a:off x="152400" y="1472781"/>
            <a:ext cx="2514600" cy="1183342"/>
          </a:xfrm>
          <a:prstGeom prst="rect">
            <a:avLst/>
          </a:prstGeom>
        </p:spPr>
      </p:pic>
      <p:pic>
        <p:nvPicPr>
          <p:cNvPr id="8" name="Picture 7" descr="Disease Management Icon">
            <a:extLst>
              <a:ext uri="{FF2B5EF4-FFF2-40B4-BE49-F238E27FC236}">
                <a16:creationId xmlns:a16="http://schemas.microsoft.com/office/drawing/2014/main" id="{FE67CB85-C947-4E59-B55B-F895729800C9}"/>
              </a:ext>
            </a:extLst>
          </p:cNvPr>
          <p:cNvPicPr>
            <a:picLocks noChangeAspect="1"/>
          </p:cNvPicPr>
          <p:nvPr/>
        </p:nvPicPr>
        <p:blipFill rotWithShape="1">
          <a:blip r:embed="rId2">
            <a:extLst>
              <a:ext uri="{28A0092B-C50C-407E-A947-70E740481C1C}">
                <a14:useLocalDpi xmlns:a14="http://schemas.microsoft.com/office/drawing/2010/main" val="0"/>
              </a:ext>
            </a:extLst>
          </a:blip>
          <a:srcRect l="17160" t="14053" r="67999" b="20089"/>
          <a:stretch/>
        </p:blipFill>
        <p:spPr>
          <a:xfrm>
            <a:off x="152400" y="3200400"/>
            <a:ext cx="2514600" cy="1180961"/>
          </a:xfrm>
          <a:prstGeom prst="rect">
            <a:avLst/>
          </a:prstGeom>
        </p:spPr>
      </p:pic>
      <p:pic>
        <p:nvPicPr>
          <p:cNvPr id="11" name="Picture 10" descr="Resource Management Icon&#10;">
            <a:extLst>
              <a:ext uri="{FF2B5EF4-FFF2-40B4-BE49-F238E27FC236}">
                <a16:creationId xmlns:a16="http://schemas.microsoft.com/office/drawing/2014/main" id="{B24A2F54-190A-43D1-907E-5BC5EDB4333F}"/>
              </a:ext>
            </a:extLst>
          </p:cNvPr>
          <p:cNvPicPr>
            <a:picLocks noChangeAspect="1"/>
          </p:cNvPicPr>
          <p:nvPr/>
        </p:nvPicPr>
        <p:blipFill rotWithShape="1">
          <a:blip r:embed="rId2">
            <a:extLst>
              <a:ext uri="{28A0092B-C50C-407E-A947-70E740481C1C}">
                <a14:useLocalDpi xmlns:a14="http://schemas.microsoft.com/office/drawing/2010/main" val="0"/>
              </a:ext>
            </a:extLst>
          </a:blip>
          <a:srcRect l="33334" t="14047" r="51859" b="18467"/>
          <a:stretch/>
        </p:blipFill>
        <p:spPr>
          <a:xfrm>
            <a:off x="152400" y="5155803"/>
            <a:ext cx="2514600" cy="1180961"/>
          </a:xfrm>
          <a:prstGeom prst="rect">
            <a:avLst/>
          </a:prstGeom>
        </p:spPr>
      </p:pic>
    </p:spTree>
    <p:extLst>
      <p:ext uri="{BB962C8B-B14F-4D97-AF65-F5344CB8AC3E}">
        <p14:creationId xmlns:p14="http://schemas.microsoft.com/office/powerpoint/2010/main" val="3581051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23EB3-F954-47B0-AEC0-129547AAD18A}"/>
              </a:ext>
            </a:extLst>
          </p:cNvPr>
          <p:cNvSpPr>
            <a:spLocks noGrp="1"/>
          </p:cNvSpPr>
          <p:nvPr>
            <p:ph type="title"/>
          </p:nvPr>
        </p:nvSpPr>
        <p:spPr/>
        <p:txBody>
          <a:bodyPr/>
          <a:lstStyle/>
          <a:p>
            <a:r>
              <a:rPr lang="en-US" dirty="0"/>
              <a:t>EMRS2 Entities</a:t>
            </a:r>
          </a:p>
        </p:txBody>
      </p:sp>
      <p:sp>
        <p:nvSpPr>
          <p:cNvPr id="3" name="Content Placeholder 2">
            <a:extLst>
              <a:ext uri="{FF2B5EF4-FFF2-40B4-BE49-F238E27FC236}">
                <a16:creationId xmlns:a16="http://schemas.microsoft.com/office/drawing/2014/main" id="{216495F6-E967-415E-B033-D7FC59E472B9}"/>
              </a:ext>
            </a:extLst>
          </p:cNvPr>
          <p:cNvSpPr>
            <a:spLocks noGrp="1"/>
          </p:cNvSpPr>
          <p:nvPr>
            <p:ph idx="1"/>
          </p:nvPr>
        </p:nvSpPr>
        <p:spPr>
          <a:xfrm>
            <a:off x="2971800" y="1600200"/>
            <a:ext cx="5715000" cy="4525963"/>
          </a:xfrm>
        </p:spPr>
        <p:txBody>
          <a:bodyPr>
            <a:normAutofit lnSpcReduction="10000"/>
          </a:bodyPr>
          <a:lstStyle/>
          <a:p>
            <a:pPr lvl="0" fontAlgn="base">
              <a:spcBef>
                <a:spcPct val="0"/>
              </a:spcBef>
              <a:spcAft>
                <a:spcPts val="1200"/>
              </a:spcAft>
            </a:pPr>
            <a:r>
              <a:rPr lang="en-US" sz="2000" u="sng" dirty="0">
                <a:solidFill>
                  <a:prstClr val="black"/>
                </a:solidFill>
              </a:rPr>
              <a:t>Knowledge Management</a:t>
            </a:r>
            <a:r>
              <a:rPr lang="en-US" sz="2000" dirty="0">
                <a:solidFill>
                  <a:prstClr val="black"/>
                </a:solidFill>
              </a:rPr>
              <a:t> manages documentation and makes it accessible to all users. It provides overarching information on incident response conducted within the National Response Framework as well as incident specific documentation from the field. EMRS2 training and job-aids are also available.</a:t>
            </a:r>
          </a:p>
          <a:p>
            <a:pPr lvl="0" fontAlgn="base">
              <a:spcBef>
                <a:spcPct val="0"/>
              </a:spcBef>
              <a:spcAft>
                <a:spcPct val="0"/>
              </a:spcAft>
            </a:pPr>
            <a:r>
              <a:rPr lang="en-US" sz="2000" u="sng" dirty="0">
                <a:solidFill>
                  <a:prstClr val="black"/>
                </a:solidFill>
              </a:rPr>
              <a:t>Enterprise Reporting </a:t>
            </a:r>
            <a:r>
              <a:rPr lang="en-US" sz="2000" dirty="0">
                <a:solidFill>
                  <a:prstClr val="black"/>
                </a:solidFill>
              </a:rPr>
              <a:t>provides tools needed to assist in creating the critical common situational picture amongst officials and responders. EMRS2 provides extensive capabilities for advanced queries and user generated reports. It can also spatially map premises and disease information, and offer targeted reporting for local, State, regional, or National audiences. </a:t>
            </a:r>
          </a:p>
          <a:p>
            <a:endParaRPr lang="en-US" dirty="0"/>
          </a:p>
        </p:txBody>
      </p:sp>
      <p:sp>
        <p:nvSpPr>
          <p:cNvPr id="4" name="Slide Number Placeholder 3">
            <a:extLst>
              <a:ext uri="{FF2B5EF4-FFF2-40B4-BE49-F238E27FC236}">
                <a16:creationId xmlns:a16="http://schemas.microsoft.com/office/drawing/2014/main" id="{32EA3E81-61C1-4F32-BE79-DC1BACE23100}"/>
              </a:ext>
            </a:extLst>
          </p:cNvPr>
          <p:cNvSpPr>
            <a:spLocks noGrp="1"/>
          </p:cNvSpPr>
          <p:nvPr>
            <p:ph type="sldNum" sz="quarter" idx="12"/>
          </p:nvPr>
        </p:nvSpPr>
        <p:spPr/>
        <p:txBody>
          <a:bodyPr/>
          <a:lstStyle/>
          <a:p>
            <a:fld id="{5A2BFC79-41E0-4965-88E5-DB7B73B0B10F}" type="slidenum">
              <a:rPr lang="en-US" smtClean="0"/>
              <a:pPr/>
              <a:t>8</a:t>
            </a:fld>
            <a:endParaRPr lang="en-US" dirty="0"/>
          </a:p>
        </p:txBody>
      </p:sp>
      <p:pic>
        <p:nvPicPr>
          <p:cNvPr id="7" name="Picture 6" descr="Knowledge Management icon">
            <a:extLst>
              <a:ext uri="{FF2B5EF4-FFF2-40B4-BE49-F238E27FC236}">
                <a16:creationId xmlns:a16="http://schemas.microsoft.com/office/drawing/2014/main" id="{5A030567-D55D-4823-95B4-8A4E4914D7E4}"/>
              </a:ext>
            </a:extLst>
          </p:cNvPr>
          <p:cNvPicPr>
            <a:picLocks noChangeAspect="1"/>
          </p:cNvPicPr>
          <p:nvPr/>
        </p:nvPicPr>
        <p:blipFill rotWithShape="1">
          <a:blip r:embed="rId2">
            <a:extLst>
              <a:ext uri="{28A0092B-C50C-407E-A947-70E740481C1C}">
                <a14:useLocalDpi xmlns:a14="http://schemas.microsoft.com/office/drawing/2010/main" val="0"/>
              </a:ext>
            </a:extLst>
          </a:blip>
          <a:srcRect l="65833" t="15732" r="19712" b="21002"/>
          <a:stretch/>
        </p:blipFill>
        <p:spPr>
          <a:xfrm>
            <a:off x="228600" y="1600200"/>
            <a:ext cx="2514600" cy="1149531"/>
          </a:xfrm>
          <a:prstGeom prst="rect">
            <a:avLst/>
          </a:prstGeom>
        </p:spPr>
      </p:pic>
      <p:pic>
        <p:nvPicPr>
          <p:cNvPr id="9" name="Picture 8" descr="Enterprise Reporting Icon">
            <a:extLst>
              <a:ext uri="{FF2B5EF4-FFF2-40B4-BE49-F238E27FC236}">
                <a16:creationId xmlns:a16="http://schemas.microsoft.com/office/drawing/2014/main" id="{5F8159A7-327C-4B22-91ED-96A89DA49238}"/>
              </a:ext>
            </a:extLst>
          </p:cNvPr>
          <p:cNvPicPr>
            <a:picLocks noChangeAspect="1"/>
          </p:cNvPicPr>
          <p:nvPr/>
        </p:nvPicPr>
        <p:blipFill rotWithShape="1">
          <a:blip r:embed="rId2">
            <a:extLst>
              <a:ext uri="{28A0092B-C50C-407E-A947-70E740481C1C}">
                <a14:useLocalDpi xmlns:a14="http://schemas.microsoft.com/office/drawing/2010/main" val="0"/>
              </a:ext>
            </a:extLst>
          </a:blip>
          <a:srcRect l="49792" t="14153" r="35638" b="18362"/>
          <a:stretch/>
        </p:blipFill>
        <p:spPr>
          <a:xfrm>
            <a:off x="228601" y="3656638"/>
            <a:ext cx="2514600" cy="1222284"/>
          </a:xfrm>
          <a:prstGeom prst="rect">
            <a:avLst/>
          </a:prstGeom>
        </p:spPr>
      </p:pic>
    </p:spTree>
    <p:extLst>
      <p:ext uri="{BB962C8B-B14F-4D97-AF65-F5344CB8AC3E}">
        <p14:creationId xmlns:p14="http://schemas.microsoft.com/office/powerpoint/2010/main" val="149407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610F-8AA0-4D49-AE35-393450BCE7A6}"/>
              </a:ext>
            </a:extLst>
          </p:cNvPr>
          <p:cNvSpPr>
            <a:spLocks noGrp="1"/>
          </p:cNvSpPr>
          <p:nvPr>
            <p:ph type="title"/>
          </p:nvPr>
        </p:nvSpPr>
        <p:spPr>
          <a:xfrm>
            <a:off x="457200" y="762000"/>
            <a:ext cx="8229600" cy="673100"/>
          </a:xfrm>
        </p:spPr>
        <p:txBody>
          <a:bodyPr>
            <a:normAutofit/>
          </a:bodyPr>
          <a:lstStyle/>
          <a:p>
            <a:pPr algn="ctr"/>
            <a:r>
              <a:rPr lang="en-US" sz="3000" dirty="0"/>
              <a:t>EMRS2 Home Entity</a:t>
            </a:r>
          </a:p>
        </p:txBody>
      </p:sp>
      <p:sp>
        <p:nvSpPr>
          <p:cNvPr id="3" name="Content Placeholder 2">
            <a:extLst>
              <a:ext uri="{FF2B5EF4-FFF2-40B4-BE49-F238E27FC236}">
                <a16:creationId xmlns:a16="http://schemas.microsoft.com/office/drawing/2014/main" id="{47C4FCEE-23E7-4C46-9807-8F92A384C6F1}"/>
              </a:ext>
            </a:extLst>
          </p:cNvPr>
          <p:cNvSpPr>
            <a:spLocks noGrp="1"/>
          </p:cNvSpPr>
          <p:nvPr>
            <p:ph idx="1"/>
          </p:nvPr>
        </p:nvSpPr>
        <p:spPr>
          <a:xfrm>
            <a:off x="381000" y="1435099"/>
            <a:ext cx="3429000" cy="5286375"/>
          </a:xfrm>
        </p:spPr>
        <p:txBody>
          <a:bodyPr>
            <a:normAutofit fontScale="92500"/>
          </a:bodyPr>
          <a:lstStyle/>
          <a:p>
            <a:r>
              <a:rPr lang="en-US" dirty="0"/>
              <a:t>EMRS2 Home</a:t>
            </a:r>
          </a:p>
          <a:p>
            <a:pPr lvl="1">
              <a:spcAft>
                <a:spcPts val="600"/>
              </a:spcAft>
            </a:pPr>
            <a:r>
              <a:rPr lang="en-US" u="sng" dirty="0"/>
              <a:t>Welcome Page </a:t>
            </a:r>
            <a:br>
              <a:rPr lang="en-US" u="sng" dirty="0"/>
            </a:br>
            <a:r>
              <a:rPr lang="en-US" dirty="0"/>
              <a:t>List of EMRS Network associates across the country.</a:t>
            </a:r>
            <a:endParaRPr lang="en-US" u="sng" dirty="0"/>
          </a:p>
          <a:p>
            <a:pPr lvl="1">
              <a:spcAft>
                <a:spcPts val="600"/>
              </a:spcAft>
            </a:pPr>
            <a:r>
              <a:rPr lang="en-US" u="sng" dirty="0"/>
              <a:t>Training Materials</a:t>
            </a:r>
            <a:r>
              <a:rPr lang="en-US" dirty="0"/>
              <a:t> Quick Reference Guides and other Training documents for user reference</a:t>
            </a:r>
          </a:p>
          <a:p>
            <a:pPr lvl="1"/>
            <a:r>
              <a:rPr lang="en-US" u="sng" dirty="0"/>
              <a:t>Inspection Tasks</a:t>
            </a:r>
            <a:r>
              <a:rPr lang="en-US" dirty="0"/>
              <a:t> Incident and routine related tasks for assigned personnel. </a:t>
            </a:r>
          </a:p>
          <a:p>
            <a:endParaRPr lang="en-US" dirty="0"/>
          </a:p>
        </p:txBody>
      </p:sp>
      <p:pic>
        <p:nvPicPr>
          <p:cNvPr id="8" name="Picture 7" descr="Graphical user interface, application&#10;&#10;">
            <a:extLst>
              <a:ext uri="{FF2B5EF4-FFF2-40B4-BE49-F238E27FC236}">
                <a16:creationId xmlns:a16="http://schemas.microsoft.com/office/drawing/2014/main" id="{C2095E05-3B81-4953-B44C-847C3B748E4D}"/>
              </a:ext>
            </a:extLst>
          </p:cNvPr>
          <p:cNvPicPr>
            <a:picLocks noChangeAspect="1"/>
          </p:cNvPicPr>
          <p:nvPr/>
        </p:nvPicPr>
        <p:blipFill>
          <a:blip r:embed="rId2"/>
          <a:stretch>
            <a:fillRect/>
          </a:stretch>
        </p:blipFill>
        <p:spPr>
          <a:xfrm>
            <a:off x="3987555" y="2209800"/>
            <a:ext cx="4775445" cy="2209914"/>
          </a:xfrm>
          <a:prstGeom prst="rect">
            <a:avLst/>
          </a:prstGeom>
        </p:spPr>
      </p:pic>
      <p:sp>
        <p:nvSpPr>
          <p:cNvPr id="4" name="Slide Number Placeholder 3">
            <a:extLst>
              <a:ext uri="{FF2B5EF4-FFF2-40B4-BE49-F238E27FC236}">
                <a16:creationId xmlns:a16="http://schemas.microsoft.com/office/drawing/2014/main" id="{383BFEEA-1AF4-49AD-8FAF-F4D5AD106406}"/>
              </a:ext>
            </a:extLst>
          </p:cNvPr>
          <p:cNvSpPr>
            <a:spLocks noGrp="1"/>
          </p:cNvSpPr>
          <p:nvPr>
            <p:ph type="sldNum" sz="quarter" idx="12"/>
          </p:nvPr>
        </p:nvSpPr>
        <p:spPr/>
        <p:txBody>
          <a:bodyPr/>
          <a:lstStyle/>
          <a:p>
            <a:fld id="{5A2BFC79-41E0-4965-88E5-DB7B73B0B10F}" type="slidenum">
              <a:rPr lang="en-US" smtClean="0"/>
              <a:pPr/>
              <a:t>9</a:t>
            </a:fld>
            <a:endParaRPr lang="en-US" dirty="0"/>
          </a:p>
        </p:txBody>
      </p:sp>
      <p:sp>
        <p:nvSpPr>
          <p:cNvPr id="6" name="Arrow: Up 5">
            <a:extLst>
              <a:ext uri="{FF2B5EF4-FFF2-40B4-BE49-F238E27FC236}">
                <a16:creationId xmlns:a16="http://schemas.microsoft.com/office/drawing/2014/main" id="{83BAA078-CEDF-403F-8B9C-F4B22B467BE4}"/>
              </a:ext>
              <a:ext uri="{C183D7F6-B498-43B3-948B-1728B52AA6E4}">
                <adec:decorative xmlns:adec="http://schemas.microsoft.com/office/drawing/2017/decorative" val="1"/>
              </a:ext>
            </a:extLst>
          </p:cNvPr>
          <p:cNvSpPr/>
          <p:nvPr/>
        </p:nvSpPr>
        <p:spPr>
          <a:xfrm rot="19543859">
            <a:off x="5363679" y="2849077"/>
            <a:ext cx="152400" cy="152400"/>
          </a:xfrm>
          <a:prstGeom prst="up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22918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0DD1F072AF1145955033D0C79C631A" ma:contentTypeVersion="0" ma:contentTypeDescription="Create a new document." ma:contentTypeScope="" ma:versionID="e661ab31020933e6eb2359b054515f2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42D1A7-7423-4D46-BC92-ACDC005EA754}">
  <ds:schemaRefs>
    <ds:schemaRef ds:uri="http://purl.org/dc/elements/1.1/"/>
    <ds:schemaRef ds:uri="http://schemas.microsoft.com/office/infopath/2007/PartnerControls"/>
    <ds:schemaRef ds:uri="http://purl.org/dc/dcmitype/"/>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7735F23-A5BC-435D-8505-F3167EE6E608}">
  <ds:schemaRefs>
    <ds:schemaRef ds:uri="http://schemas.microsoft.com/sharepoint/v3/contenttype/forms"/>
  </ds:schemaRefs>
</ds:datastoreItem>
</file>

<file path=customXml/itemProps3.xml><?xml version="1.0" encoding="utf-8"?>
<ds:datastoreItem xmlns:ds="http://schemas.openxmlformats.org/officeDocument/2006/customXml" ds:itemID="{A0AF760D-5441-4AD9-96C5-0AE9BCAD2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1546</TotalTime>
  <Words>2348</Words>
  <Application>Microsoft Office PowerPoint</Application>
  <PresentationFormat>On-screen Show (4:3)</PresentationFormat>
  <Paragraphs>229</Paragraphs>
  <Slides>37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(W1)</vt:lpstr>
      <vt:lpstr>Calibri</vt:lpstr>
      <vt:lpstr>Courier New</vt:lpstr>
      <vt:lpstr>Georgia</vt:lpstr>
      <vt:lpstr>Wingdings</vt:lpstr>
      <vt:lpstr>Office Theme</vt:lpstr>
      <vt:lpstr>Emergency Management Response System 2.0 (EMRS2)</vt:lpstr>
      <vt:lpstr>Introduction EMRS2</vt:lpstr>
      <vt:lpstr>What can users do in EMRS2?</vt:lpstr>
      <vt:lpstr>Ongoing Activities within EMRS2</vt:lpstr>
      <vt:lpstr>Features of EMRS2</vt:lpstr>
      <vt:lpstr>New Users Requesting EMRS2 Access</vt:lpstr>
      <vt:lpstr>EMRS2 Entities</vt:lpstr>
      <vt:lpstr>EMRS2 Entities</vt:lpstr>
      <vt:lpstr>EMRS2 Home Entity</vt:lpstr>
      <vt:lpstr>EMRS2 Disease Management Entity</vt:lpstr>
      <vt:lpstr>EMRS2 Disease Management Entity</vt:lpstr>
      <vt:lpstr>EMRS2 Disease Management Entity</vt:lpstr>
      <vt:lpstr>EMRS2 Workflow</vt:lpstr>
      <vt:lpstr>LMS Results Function</vt:lpstr>
      <vt:lpstr>LMS Results Function </vt:lpstr>
      <vt:lpstr>Tally Sheets Function</vt:lpstr>
      <vt:lpstr>Tally Sheets Function</vt:lpstr>
      <vt:lpstr>Depopulation, Disposal, and Disinfection Functions (3D)</vt:lpstr>
      <vt:lpstr>Permits and Permit Movement Functions</vt:lpstr>
      <vt:lpstr>EMRS2 Functions and Entities</vt:lpstr>
      <vt:lpstr>EMRS2 Functions and Entities</vt:lpstr>
      <vt:lpstr>Resource Management: Fleet</vt:lpstr>
      <vt:lpstr>EMRS2 Functions and Entities </vt:lpstr>
      <vt:lpstr>EMRS2 Functions and Entities</vt:lpstr>
      <vt:lpstr>Map Packages Function</vt:lpstr>
      <vt:lpstr>Mapping Examples</vt:lpstr>
      <vt:lpstr>EMRS2T</vt:lpstr>
      <vt:lpstr>EMRS Applications</vt:lpstr>
      <vt:lpstr>EMRS2Go</vt:lpstr>
      <vt:lpstr>EMRS2GO</vt:lpstr>
      <vt:lpstr>EMRS2 APPs</vt:lpstr>
      <vt:lpstr>Customized APP Menu</vt:lpstr>
      <vt:lpstr>Customer Permit Gateway </vt:lpstr>
      <vt:lpstr>Customer Permit Gateway </vt:lpstr>
      <vt:lpstr>Permit and Permitted Movements Process</vt:lpstr>
      <vt:lpstr>Customer Permit Gateway </vt:lpstr>
      <vt:lpstr>EMRS Network Associates can be contacted at: emrs.training.network@usda.gov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Management Response System 2.0 (EMRS2)</dc:title>
  <dc:creator>King, Lecresha A - APHIS</dc:creator>
  <cp:lastModifiedBy>King, Lecresha A - APHIS</cp:lastModifiedBy>
  <cp:revision>130</cp:revision>
  <dcterms:created xsi:type="dcterms:W3CDTF">2021-01-20T20:52:28Z</dcterms:created>
  <dcterms:modified xsi:type="dcterms:W3CDTF">2021-06-14T21:54:10Z</dcterms:modified>
</cp:coreProperties>
</file>